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1852941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3204228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4186917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F550B13-DDCB-45D8-B79D-FD6C3487486A}"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654687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F550B13-DDCB-45D8-B79D-FD6C3487486A}"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056148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F550B13-DDCB-45D8-B79D-FD6C3487486A}"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3863227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550B13-DDCB-45D8-B79D-FD6C3487486A}" type="datetimeFigureOut">
              <a:rPr lang="en-GB" smtClean="0"/>
              <a:t>31/01/2021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1887420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F550B13-DDCB-45D8-B79D-FD6C3487486A}"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1755825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F550B13-DDCB-45D8-B79D-FD6C3487486A}"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127867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F550B13-DDCB-45D8-B79D-FD6C3487486A}"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3392292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559956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572445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331473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F550B13-DDCB-45D8-B79D-FD6C3487486A}"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4022955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F550B13-DDCB-45D8-B79D-FD6C3487486A}" type="datetimeFigureOut">
              <a:rPr lang="en-GB" smtClean="0"/>
              <a:t>31/01/2021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3679521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16570467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F550B13-DDCB-45D8-B79D-FD6C3487486A}"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D54E816-6028-494C-BCED-543B77981016}" type="slidenum">
              <a:rPr lang="en-GB" smtClean="0"/>
              <a:t>‹#›</a:t>
            </a:fld>
            <a:endParaRPr lang="en-GB"/>
          </a:p>
        </p:txBody>
      </p:sp>
    </p:spTree>
    <p:extLst>
      <p:ext uri="{BB962C8B-B14F-4D97-AF65-F5344CB8AC3E}">
        <p14:creationId xmlns:p14="http://schemas.microsoft.com/office/powerpoint/2010/main" val="267338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F550B13-DDCB-45D8-B79D-FD6C3487486A}" type="datetimeFigureOut">
              <a:rPr lang="en-GB" smtClean="0"/>
              <a:t>31/01/2021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D54E816-6028-494C-BCED-543B77981016}" type="slidenum">
              <a:rPr lang="en-GB" smtClean="0"/>
              <a:t>‹#›</a:t>
            </a:fld>
            <a:endParaRPr lang="en-GB"/>
          </a:p>
        </p:txBody>
      </p:sp>
    </p:spTree>
    <p:extLst>
      <p:ext uri="{BB962C8B-B14F-4D97-AF65-F5344CB8AC3E}">
        <p14:creationId xmlns:p14="http://schemas.microsoft.com/office/powerpoint/2010/main" val="16223151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fb.watch/3mFNSmz4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omic Sans MS" panose="030F0702030302020204" pitchFamily="66" charset="0"/>
              </a:rPr>
              <a:t>Mindfulness</a:t>
            </a:r>
            <a:endParaRPr lang="en-GB" dirty="0">
              <a:latin typeface="Comic Sans MS" panose="030F0702030302020204" pitchFamily="66" charset="0"/>
            </a:endParaRP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709746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What is mindfulness?</a:t>
            </a:r>
            <a:endParaRPr lang="en-GB"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en-GB" sz="3200" dirty="0">
                <a:latin typeface="Comic Sans MS" panose="030F0702030302020204" pitchFamily="66" charset="0"/>
              </a:rPr>
              <a:t>Mindfulness means paying full attention to something. It means slowing down to really notice what you're doing. </a:t>
            </a:r>
            <a:endParaRPr lang="en-GB" sz="3200" dirty="0" smtClean="0">
              <a:latin typeface="Comic Sans MS" panose="030F0702030302020204" pitchFamily="66" charset="0"/>
            </a:endParaRPr>
          </a:p>
          <a:p>
            <a:r>
              <a:rPr lang="en-GB" sz="3200" dirty="0" smtClean="0">
                <a:latin typeface="Comic Sans MS" panose="030F0702030302020204" pitchFamily="66" charset="0"/>
              </a:rPr>
              <a:t>Our </a:t>
            </a:r>
            <a:r>
              <a:rPr lang="en-GB" sz="3200" dirty="0">
                <a:latin typeface="Comic Sans MS" panose="030F0702030302020204" pitchFamily="66" charset="0"/>
              </a:rPr>
              <a:t>minds are busy places, and sometimes they can be full of thoughts and worries about things that have already happened, and things that might happen in the future.</a:t>
            </a:r>
            <a:endParaRPr lang="en-GB" sz="3200" dirty="0">
              <a:latin typeface="Comic Sans MS" panose="030F0702030302020204" pitchFamily="66" charset="0"/>
            </a:endParaRPr>
          </a:p>
        </p:txBody>
      </p:sp>
    </p:spTree>
    <p:extLst>
      <p:ext uri="{BB962C8B-B14F-4D97-AF65-F5344CB8AC3E}">
        <p14:creationId xmlns:p14="http://schemas.microsoft.com/office/powerpoint/2010/main" val="162870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What is mindfulness?</a:t>
            </a:r>
            <a:endParaRPr lang="en-GB" sz="5400" dirty="0">
              <a:latin typeface="Comic Sans MS" panose="030F0702030302020204" pitchFamily="66" charset="0"/>
            </a:endParaRPr>
          </a:p>
        </p:txBody>
      </p:sp>
      <p:sp>
        <p:nvSpPr>
          <p:cNvPr id="3" name="Content Placeholder 2"/>
          <p:cNvSpPr>
            <a:spLocks noGrp="1"/>
          </p:cNvSpPr>
          <p:nvPr>
            <p:ph idx="1"/>
          </p:nvPr>
        </p:nvSpPr>
        <p:spPr/>
        <p:txBody>
          <a:bodyPr/>
          <a:lstStyle/>
          <a:p>
            <a:pPr fontAlgn="t"/>
            <a:r>
              <a:rPr lang="en-GB" sz="2800" dirty="0">
                <a:latin typeface="Comic Sans MS" panose="030F0702030302020204" pitchFamily="66" charset="0"/>
              </a:rPr>
              <a:t>Mindfulness teaches us to focus on the present moment. We can do this in a number of ways, such as noticing our breathing, body scan meditations and </a:t>
            </a:r>
            <a:r>
              <a:rPr lang="en-GB" sz="2800" dirty="0" smtClean="0">
                <a:latin typeface="Comic Sans MS" panose="030F0702030302020204" pitchFamily="66" charset="0"/>
              </a:rPr>
              <a:t>journaling </a:t>
            </a:r>
            <a:r>
              <a:rPr lang="en-GB" sz="2800" dirty="0">
                <a:latin typeface="Comic Sans MS" panose="030F0702030302020204" pitchFamily="66" charset="0"/>
              </a:rPr>
              <a:t>our feelings each day.</a:t>
            </a:r>
          </a:p>
          <a:p>
            <a:pPr fontAlgn="t"/>
            <a:r>
              <a:rPr lang="en-GB" sz="2800" dirty="0">
                <a:latin typeface="Comic Sans MS" panose="030F0702030302020204" pitchFamily="66" charset="0"/>
              </a:rPr>
              <a:t>We have three mindful activities for you to try today, focusing on your senses.</a:t>
            </a:r>
          </a:p>
          <a:p>
            <a:pPr fontAlgn="t"/>
            <a:r>
              <a:rPr lang="en-GB" sz="2800" dirty="0">
                <a:latin typeface="Comic Sans MS" panose="030F0702030302020204" pitchFamily="66" charset="0"/>
              </a:rPr>
              <a:t>Enjoy and let us know how you get on.</a:t>
            </a:r>
          </a:p>
          <a:p>
            <a:endParaRPr lang="en-GB" dirty="0"/>
          </a:p>
        </p:txBody>
      </p:sp>
    </p:spTree>
    <p:extLst>
      <p:ext uri="{BB962C8B-B14F-4D97-AF65-F5344CB8AC3E}">
        <p14:creationId xmlns:p14="http://schemas.microsoft.com/office/powerpoint/2010/main" val="88933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Lavender Playdough</a:t>
            </a:r>
            <a:endParaRPr lang="en-GB" sz="5400" dirty="0">
              <a:latin typeface="Comic Sans MS" panose="030F0702030302020204" pitchFamily="66" charset="0"/>
            </a:endParaRPr>
          </a:p>
        </p:txBody>
      </p:sp>
      <p:sp>
        <p:nvSpPr>
          <p:cNvPr id="3" name="Content Placeholder 2"/>
          <p:cNvSpPr>
            <a:spLocks noGrp="1"/>
          </p:cNvSpPr>
          <p:nvPr>
            <p:ph idx="1"/>
          </p:nvPr>
        </p:nvSpPr>
        <p:spPr>
          <a:xfrm>
            <a:off x="1154955" y="2603500"/>
            <a:ext cx="3695720" cy="3416300"/>
          </a:xfrm>
        </p:spPr>
        <p:txBody>
          <a:bodyPr>
            <a:normAutofit fontScale="85000" lnSpcReduction="20000"/>
          </a:bodyPr>
          <a:lstStyle/>
          <a:p>
            <a:r>
              <a:rPr lang="en-GB" dirty="0" smtClean="0">
                <a:latin typeface="Comic Sans MS" panose="030F0702030302020204" pitchFamily="66" charset="0"/>
              </a:rPr>
              <a:t>Focusing your senses is a great mindful practice. </a:t>
            </a:r>
          </a:p>
          <a:p>
            <a:r>
              <a:rPr lang="en-GB" dirty="0" smtClean="0">
                <a:latin typeface="Comic Sans MS" panose="030F0702030302020204" pitchFamily="66" charset="0"/>
              </a:rPr>
              <a:t>Here is a recipe for lavender playdough, but you can make any scented playdough that you like.</a:t>
            </a:r>
          </a:p>
          <a:p>
            <a:r>
              <a:rPr lang="en-GB" dirty="0" smtClean="0">
                <a:latin typeface="Comic Sans MS" panose="030F0702030302020204" pitchFamily="66" charset="0"/>
              </a:rPr>
              <a:t>You could add glitter or lavender seeds if you like.</a:t>
            </a:r>
          </a:p>
          <a:p>
            <a:r>
              <a:rPr lang="en-GB" dirty="0" smtClean="0">
                <a:latin typeface="Comic Sans MS" panose="030F0702030302020204" pitchFamily="66" charset="0"/>
              </a:rPr>
              <a:t>As you play with the playdough, notice how it feels in your hand, how it smells and how it makes you feel.</a:t>
            </a:r>
          </a:p>
          <a:p>
            <a:r>
              <a:rPr lang="en-GB" dirty="0" smtClean="0">
                <a:latin typeface="Comic Sans MS" panose="030F0702030302020204" pitchFamily="66" charset="0"/>
              </a:rPr>
              <a:t>Follow this link for a video recipe for lavender playdough:</a:t>
            </a:r>
          </a:p>
          <a:p>
            <a:r>
              <a:rPr lang="en-GB" dirty="0" smtClean="0">
                <a:latin typeface="Comic Sans MS" panose="030F0702030302020204" pitchFamily="66" charset="0"/>
                <a:hlinkClick r:id="rId2"/>
              </a:rPr>
              <a:t>https</a:t>
            </a:r>
            <a:r>
              <a:rPr lang="en-GB" dirty="0">
                <a:latin typeface="Comic Sans MS" panose="030F0702030302020204" pitchFamily="66" charset="0"/>
                <a:hlinkClick r:id="rId2"/>
              </a:rPr>
              <a:t>://fb.watch/3mFNSmz4ES</a:t>
            </a:r>
            <a:r>
              <a:rPr lang="en-GB" dirty="0" smtClean="0">
                <a:latin typeface="Comic Sans MS" panose="030F0702030302020204" pitchFamily="66" charset="0"/>
                <a:hlinkClick r:id="rId2"/>
              </a:rPr>
              <a:t>/</a:t>
            </a:r>
            <a:endParaRPr lang="en-GB" dirty="0" smtClean="0">
              <a:latin typeface="Comic Sans MS" panose="030F0702030302020204" pitchFamily="66" charset="0"/>
            </a:endParaRPr>
          </a:p>
          <a:p>
            <a:endParaRPr lang="en-GB" dirty="0">
              <a:latin typeface="Comic Sans MS" panose="030F0702030302020204" pitchFamily="66" charset="0"/>
            </a:endParaRPr>
          </a:p>
        </p:txBody>
      </p:sp>
      <p:sp>
        <p:nvSpPr>
          <p:cNvPr id="4" name="TextBox 3"/>
          <p:cNvSpPr txBox="1"/>
          <p:nvPr/>
        </p:nvSpPr>
        <p:spPr>
          <a:xfrm>
            <a:off x="5695406" y="2579906"/>
            <a:ext cx="5648871" cy="3539430"/>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Comic Sans MS" panose="030F0702030302020204" pitchFamily="66" charset="0"/>
              </a:rPr>
              <a:t>2 cups flour</a:t>
            </a:r>
          </a:p>
          <a:p>
            <a:pPr marL="285750" indent="-285750">
              <a:buFont typeface="Arial" panose="020B0604020202020204" pitchFamily="34" charset="0"/>
              <a:buChar char="•"/>
            </a:pPr>
            <a:r>
              <a:rPr lang="en-GB" sz="1400" dirty="0">
                <a:latin typeface="Comic Sans MS" panose="030F0702030302020204" pitchFamily="66" charset="0"/>
              </a:rPr>
              <a:t>1/2 cup salt</a:t>
            </a:r>
          </a:p>
          <a:p>
            <a:pPr marL="285750" indent="-285750">
              <a:buFont typeface="Arial" panose="020B0604020202020204" pitchFamily="34" charset="0"/>
              <a:buChar char="•"/>
            </a:pPr>
            <a:r>
              <a:rPr lang="en-GB" sz="1400" dirty="0">
                <a:latin typeface="Comic Sans MS" panose="030F0702030302020204" pitchFamily="66" charset="0"/>
              </a:rPr>
              <a:t>2 </a:t>
            </a:r>
            <a:r>
              <a:rPr lang="en-GB" sz="1400" dirty="0" err="1">
                <a:latin typeface="Comic Sans MS" panose="030F0702030302020204" pitchFamily="66" charset="0"/>
              </a:rPr>
              <a:t>tbsp</a:t>
            </a:r>
            <a:r>
              <a:rPr lang="en-GB" sz="1400" dirty="0">
                <a:latin typeface="Comic Sans MS" panose="030F0702030302020204" pitchFamily="66" charset="0"/>
              </a:rPr>
              <a:t> vegetable oil</a:t>
            </a:r>
          </a:p>
          <a:p>
            <a:pPr marL="285750" indent="-285750">
              <a:buFont typeface="Arial" panose="020B0604020202020204" pitchFamily="34" charset="0"/>
              <a:buChar char="•"/>
            </a:pPr>
            <a:r>
              <a:rPr lang="en-GB" sz="1400" dirty="0">
                <a:latin typeface="Comic Sans MS" panose="030F0702030302020204" pitchFamily="66" charset="0"/>
              </a:rPr>
              <a:t>2 </a:t>
            </a:r>
            <a:r>
              <a:rPr lang="en-GB" sz="1400" dirty="0" err="1">
                <a:latin typeface="Comic Sans MS" panose="030F0702030302020204" pitchFamily="66" charset="0"/>
              </a:rPr>
              <a:t>tbsp</a:t>
            </a:r>
            <a:r>
              <a:rPr lang="en-GB" sz="1400" dirty="0">
                <a:latin typeface="Comic Sans MS" panose="030F0702030302020204" pitchFamily="66" charset="0"/>
              </a:rPr>
              <a:t> cream of tartar</a:t>
            </a:r>
          </a:p>
          <a:p>
            <a:pPr marL="285750" indent="-285750">
              <a:buFont typeface="Arial" panose="020B0604020202020204" pitchFamily="34" charset="0"/>
              <a:buChar char="•"/>
            </a:pPr>
            <a:r>
              <a:rPr lang="en-GB" sz="1400" dirty="0">
                <a:latin typeface="Comic Sans MS" panose="030F0702030302020204" pitchFamily="66" charset="0"/>
              </a:rPr>
              <a:t>1 to 1.5 cups of boiling water (start with up to 1, mix it as below, then add a little more until it is just right)</a:t>
            </a:r>
          </a:p>
          <a:p>
            <a:pPr marL="285750" indent="-285750">
              <a:buFont typeface="Arial" panose="020B0604020202020204" pitchFamily="34" charset="0"/>
              <a:buChar char="•"/>
            </a:pPr>
            <a:r>
              <a:rPr lang="en-GB" sz="1400" dirty="0">
                <a:latin typeface="Comic Sans MS" panose="030F0702030302020204" pitchFamily="66" charset="0"/>
              </a:rPr>
              <a:t>1/2 tsp gel food colouring ( we use Wilton for intense colours)</a:t>
            </a:r>
          </a:p>
          <a:p>
            <a:pPr marL="285750" indent="-285750">
              <a:buFont typeface="Arial" panose="020B0604020202020204" pitchFamily="34" charset="0"/>
              <a:buChar char="•"/>
            </a:pPr>
            <a:r>
              <a:rPr lang="en-GB" sz="1400" dirty="0">
                <a:latin typeface="Comic Sans MS" panose="030F0702030302020204" pitchFamily="66" charset="0"/>
              </a:rPr>
              <a:t>a few drops of glycerine (my secret extra ingredient for extra smoothness and shine!)</a:t>
            </a:r>
          </a:p>
          <a:p>
            <a:pPr marL="285750" indent="-285750">
              <a:buFont typeface="Arial" panose="020B0604020202020204" pitchFamily="34" charset="0"/>
              <a:buChar char="•"/>
            </a:pPr>
            <a:r>
              <a:rPr lang="en-GB" sz="1400" dirty="0" smtClean="0">
                <a:latin typeface="Comic Sans MS" panose="030F0702030302020204" pitchFamily="66" charset="0"/>
              </a:rPr>
              <a:t>A few drops of lavender essential oil</a:t>
            </a:r>
          </a:p>
          <a:p>
            <a:pPr marL="285750" indent="-285750">
              <a:buFont typeface="Arial" panose="020B0604020202020204" pitchFamily="34" charset="0"/>
              <a:buChar char="•"/>
            </a:pPr>
            <a:endParaRPr lang="en-GB" sz="1400" dirty="0">
              <a:latin typeface="Comic Sans MS" panose="030F0702030302020204" pitchFamily="66" charset="0"/>
            </a:endParaRPr>
          </a:p>
          <a:p>
            <a:r>
              <a:rPr lang="en-GB" sz="1400" dirty="0">
                <a:latin typeface="Comic Sans MS" panose="030F0702030302020204" pitchFamily="66" charset="0"/>
              </a:rPr>
              <a:t>Mix the dry ingredients. Stir through the </a:t>
            </a:r>
            <a:r>
              <a:rPr lang="en-GB" sz="1400" dirty="0" smtClean="0">
                <a:latin typeface="Comic Sans MS" panose="030F0702030302020204" pitchFamily="66" charset="0"/>
              </a:rPr>
              <a:t>oil and essential oil. </a:t>
            </a:r>
            <a:r>
              <a:rPr lang="en-GB" sz="1400" dirty="0">
                <a:latin typeface="Comic Sans MS" panose="030F0702030302020204" pitchFamily="66" charset="0"/>
              </a:rPr>
              <a:t>Add the boiling water and stir vigorously until all lumps are gone and it begins to come together. Then knead it until it stops being sticky. Add colouring and any flavouring/ natural scent at the kneading stage</a:t>
            </a:r>
            <a:r>
              <a:rPr lang="en-GB" sz="1400" dirty="0" smtClean="0">
                <a:latin typeface="Comic Sans MS" panose="030F0702030302020204" pitchFamily="66" charset="0"/>
              </a:rPr>
              <a:t>.</a:t>
            </a:r>
            <a:endParaRPr lang="en-GB" sz="1400" dirty="0">
              <a:latin typeface="Comic Sans MS" panose="030F0702030302020204" pitchFamily="66" charset="0"/>
            </a:endParaRPr>
          </a:p>
        </p:txBody>
      </p:sp>
    </p:spTree>
    <p:extLst>
      <p:ext uri="{BB962C8B-B14F-4D97-AF65-F5344CB8AC3E}">
        <p14:creationId xmlns:p14="http://schemas.microsoft.com/office/powerpoint/2010/main" val="189721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circle(in)">
                                      <p:cBhvr>
                                        <p:cTn id="27" dur="2000"/>
                                        <p:tgtEl>
                                          <p:spTgt spid="4">
                                            <p:txEl>
                                              <p:pRg st="0" end="0"/>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circle(in)">
                                      <p:cBhvr>
                                        <p:cTn id="30" dur="2000"/>
                                        <p:tgtEl>
                                          <p:spTgt spid="4">
                                            <p:txEl>
                                              <p:pRg st="1" end="1"/>
                                            </p:txEl>
                                          </p:spTgt>
                                        </p:tgtEl>
                                      </p:cBhvr>
                                    </p:animEffect>
                                  </p:childTnLst>
                                </p:cTn>
                              </p:par>
                              <p:par>
                                <p:cTn id="31" presetID="6" presetClass="entr" presetSubtype="16" fill="hold" nodeType="with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Effect transition="in" filter="circle(in)">
                                      <p:cBhvr>
                                        <p:cTn id="33" dur="2000"/>
                                        <p:tgtEl>
                                          <p:spTgt spid="4">
                                            <p:txEl>
                                              <p:pRg st="2" end="2"/>
                                            </p:txEl>
                                          </p:spTgt>
                                        </p:tgtEl>
                                      </p:cBhvr>
                                    </p:animEffect>
                                  </p:childTnLst>
                                </p:cTn>
                              </p:par>
                              <p:par>
                                <p:cTn id="34" presetID="6" presetClass="entr" presetSubtype="16" fill="hold" nodeType="withEffect">
                                  <p:stCondLst>
                                    <p:cond delay="0"/>
                                  </p:stCondLst>
                                  <p:childTnLst>
                                    <p:set>
                                      <p:cBhvr>
                                        <p:cTn id="35" dur="1" fill="hold">
                                          <p:stCondLst>
                                            <p:cond delay="0"/>
                                          </p:stCondLst>
                                        </p:cTn>
                                        <p:tgtEl>
                                          <p:spTgt spid="4">
                                            <p:txEl>
                                              <p:pRg st="3" end="3"/>
                                            </p:txEl>
                                          </p:spTgt>
                                        </p:tgtEl>
                                        <p:attrNameLst>
                                          <p:attrName>style.visibility</p:attrName>
                                        </p:attrNameLst>
                                      </p:cBhvr>
                                      <p:to>
                                        <p:strVal val="visible"/>
                                      </p:to>
                                    </p:set>
                                    <p:animEffect transition="in" filter="circle(in)">
                                      <p:cBhvr>
                                        <p:cTn id="36" dur="2000"/>
                                        <p:tgtEl>
                                          <p:spTgt spid="4">
                                            <p:txEl>
                                              <p:pRg st="3" end="3"/>
                                            </p:txEl>
                                          </p:spTgt>
                                        </p:tgtEl>
                                      </p:cBhvr>
                                    </p:animEffect>
                                  </p:childTnLst>
                                </p:cTn>
                              </p:par>
                              <p:par>
                                <p:cTn id="37" presetID="6" presetClass="entr" presetSubtype="16" fill="hold" nodeType="with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Effect transition="in" filter="circle(in)">
                                      <p:cBhvr>
                                        <p:cTn id="39" dur="2000"/>
                                        <p:tgtEl>
                                          <p:spTgt spid="4">
                                            <p:txEl>
                                              <p:pRg st="4" end="4"/>
                                            </p:txEl>
                                          </p:spTgt>
                                        </p:tgtEl>
                                      </p:cBhvr>
                                    </p:animEffect>
                                  </p:childTnLst>
                                </p:cTn>
                              </p:par>
                              <p:par>
                                <p:cTn id="40" presetID="6" presetClass="entr" presetSubtype="16" fill="hold" nodeType="with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circle(in)">
                                      <p:cBhvr>
                                        <p:cTn id="42" dur="2000"/>
                                        <p:tgtEl>
                                          <p:spTgt spid="4">
                                            <p:txEl>
                                              <p:pRg st="5" end="5"/>
                                            </p:txEl>
                                          </p:spTgt>
                                        </p:tgtEl>
                                      </p:cBhvr>
                                    </p:animEffect>
                                  </p:childTnLst>
                                </p:cTn>
                              </p:par>
                              <p:par>
                                <p:cTn id="43" presetID="6" presetClass="entr" presetSubtype="16" fill="hold" nodeType="withEffect">
                                  <p:stCondLst>
                                    <p:cond delay="0"/>
                                  </p:stCondLst>
                                  <p:childTnLst>
                                    <p:set>
                                      <p:cBhvr>
                                        <p:cTn id="44" dur="1" fill="hold">
                                          <p:stCondLst>
                                            <p:cond delay="0"/>
                                          </p:stCondLst>
                                        </p:cTn>
                                        <p:tgtEl>
                                          <p:spTgt spid="4">
                                            <p:txEl>
                                              <p:pRg st="6" end="6"/>
                                            </p:txEl>
                                          </p:spTgt>
                                        </p:tgtEl>
                                        <p:attrNameLst>
                                          <p:attrName>style.visibility</p:attrName>
                                        </p:attrNameLst>
                                      </p:cBhvr>
                                      <p:to>
                                        <p:strVal val="visible"/>
                                      </p:to>
                                    </p:set>
                                    <p:animEffect transition="in" filter="circle(in)">
                                      <p:cBhvr>
                                        <p:cTn id="45" dur="2000"/>
                                        <p:tgtEl>
                                          <p:spTgt spid="4">
                                            <p:txEl>
                                              <p:pRg st="6" end="6"/>
                                            </p:txEl>
                                          </p:spTgt>
                                        </p:tgtEl>
                                      </p:cBhvr>
                                    </p:animEffect>
                                  </p:childTnLst>
                                </p:cTn>
                              </p:par>
                              <p:par>
                                <p:cTn id="46" presetID="6" presetClass="entr" presetSubtype="16" fill="hold" nodeType="withEffect">
                                  <p:stCondLst>
                                    <p:cond delay="0"/>
                                  </p:stCondLst>
                                  <p:childTnLst>
                                    <p:set>
                                      <p:cBhvr>
                                        <p:cTn id="47" dur="1" fill="hold">
                                          <p:stCondLst>
                                            <p:cond delay="0"/>
                                          </p:stCondLst>
                                        </p:cTn>
                                        <p:tgtEl>
                                          <p:spTgt spid="4">
                                            <p:txEl>
                                              <p:pRg st="7" end="7"/>
                                            </p:txEl>
                                          </p:spTgt>
                                        </p:tgtEl>
                                        <p:attrNameLst>
                                          <p:attrName>style.visibility</p:attrName>
                                        </p:attrNameLst>
                                      </p:cBhvr>
                                      <p:to>
                                        <p:strVal val="visible"/>
                                      </p:to>
                                    </p:set>
                                    <p:animEffect transition="in" filter="circle(in)">
                                      <p:cBhvr>
                                        <p:cTn id="48" dur="2000"/>
                                        <p:tgtEl>
                                          <p:spTgt spid="4">
                                            <p:txEl>
                                              <p:pRg st="7" end="7"/>
                                            </p:txEl>
                                          </p:spTgt>
                                        </p:tgtEl>
                                      </p:cBhvr>
                                    </p:animEffect>
                                  </p:childTnLst>
                                </p:cTn>
                              </p:par>
                              <p:par>
                                <p:cTn id="49" presetID="6" presetClass="entr" presetSubtype="16" fill="hold" nodeType="withEffect">
                                  <p:stCondLst>
                                    <p:cond delay="0"/>
                                  </p:stCondLst>
                                  <p:childTnLst>
                                    <p:set>
                                      <p:cBhvr>
                                        <p:cTn id="50" dur="1" fill="hold">
                                          <p:stCondLst>
                                            <p:cond delay="0"/>
                                          </p:stCondLst>
                                        </p:cTn>
                                        <p:tgtEl>
                                          <p:spTgt spid="4">
                                            <p:txEl>
                                              <p:pRg st="9" end="9"/>
                                            </p:txEl>
                                          </p:spTgt>
                                        </p:tgtEl>
                                        <p:attrNameLst>
                                          <p:attrName>style.visibility</p:attrName>
                                        </p:attrNameLst>
                                      </p:cBhvr>
                                      <p:to>
                                        <p:strVal val="visible"/>
                                      </p:to>
                                    </p:set>
                                    <p:animEffect transition="in" filter="circle(in)">
                                      <p:cBhvr>
                                        <p:cTn id="51" dur="2000"/>
                                        <p:tgtEl>
                                          <p:spTgt spid="4">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3">
                                            <p:txEl>
                                              <p:pRg st="4" end="4"/>
                                            </p:txEl>
                                          </p:spTgt>
                                        </p:tgtEl>
                                        <p:attrNameLst>
                                          <p:attrName>style.visibility</p:attrName>
                                        </p:attrNameLst>
                                      </p:cBhvr>
                                      <p:to>
                                        <p:strVal val="visible"/>
                                      </p:to>
                                    </p:set>
                                    <p:animEffect transition="in" filter="wipe(down)">
                                      <p:cBhvr>
                                        <p:cTn id="56" dur="500"/>
                                        <p:tgtEl>
                                          <p:spTgt spid="3">
                                            <p:txEl>
                                              <p:pRg st="4" end="4"/>
                                            </p:txEl>
                                          </p:spTgt>
                                        </p:tgtEl>
                                      </p:cBhvr>
                                    </p:animEffect>
                                  </p:childTnLst>
                                </p:cTn>
                              </p:par>
                              <p:par>
                                <p:cTn id="57" presetID="22" presetClass="entr" presetSubtype="4" fill="hold" nodeType="withEffect">
                                  <p:stCondLst>
                                    <p:cond delay="0"/>
                                  </p:stCondLst>
                                  <p:childTnLst>
                                    <p:set>
                                      <p:cBhvr>
                                        <p:cTn id="58" dur="1" fill="hold">
                                          <p:stCondLst>
                                            <p:cond delay="0"/>
                                          </p:stCondLst>
                                        </p:cTn>
                                        <p:tgtEl>
                                          <p:spTgt spid="3">
                                            <p:txEl>
                                              <p:pRg st="5" end="5"/>
                                            </p:txEl>
                                          </p:spTgt>
                                        </p:tgtEl>
                                        <p:attrNameLst>
                                          <p:attrName>style.visibility</p:attrName>
                                        </p:attrNameLst>
                                      </p:cBhvr>
                                      <p:to>
                                        <p:strVal val="visible"/>
                                      </p:to>
                                    </p:set>
                                    <p:animEffect transition="in" filter="wipe(down)">
                                      <p:cBhvr>
                                        <p:cTn id="5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Chocolate</a:t>
            </a:r>
            <a:endParaRPr lang="en-GB" sz="5400" dirty="0">
              <a:latin typeface="Comic Sans MS" panose="030F0702030302020204" pitchFamily="66" charset="0"/>
            </a:endParaRPr>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For this mindful activity you will need a small chocolate bar or some chocolate buttons.</a:t>
            </a:r>
          </a:p>
          <a:p>
            <a:r>
              <a:rPr lang="en-GB" dirty="0" smtClean="0">
                <a:latin typeface="Comic Sans MS" panose="030F0702030302020204" pitchFamily="66" charset="0"/>
              </a:rPr>
              <a:t>Enjoy…</a:t>
            </a:r>
          </a:p>
          <a:p>
            <a:endParaRPr lang="en-GB" dirty="0"/>
          </a:p>
        </p:txBody>
      </p:sp>
      <p:pic>
        <p:nvPicPr>
          <p:cNvPr id="5" name="Picture 4"/>
          <p:cNvPicPr>
            <a:picLocks noChangeAspect="1"/>
          </p:cNvPicPr>
          <p:nvPr/>
        </p:nvPicPr>
        <p:blipFill>
          <a:blip r:embed="rId2"/>
          <a:stretch>
            <a:fillRect/>
          </a:stretch>
        </p:blipFill>
        <p:spPr>
          <a:xfrm>
            <a:off x="4043088" y="3021875"/>
            <a:ext cx="3408436" cy="3398210"/>
          </a:xfrm>
          <a:prstGeom prst="rect">
            <a:avLst/>
          </a:prstGeom>
        </p:spPr>
      </p:pic>
    </p:spTree>
    <p:extLst>
      <p:ext uri="{BB962C8B-B14F-4D97-AF65-F5344CB8AC3E}">
        <p14:creationId xmlns:p14="http://schemas.microsoft.com/office/powerpoint/2010/main" val="325995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Chocolate</a:t>
            </a:r>
            <a:endParaRPr lang="en-GB" sz="5400" dirty="0">
              <a:latin typeface="Comic Sans MS" panose="030F0702030302020204" pitchFamily="66" charset="0"/>
            </a:endParaRPr>
          </a:p>
        </p:txBody>
      </p:sp>
      <p:sp>
        <p:nvSpPr>
          <p:cNvPr id="3" name="Content Placeholder 2"/>
          <p:cNvSpPr>
            <a:spLocks noGrp="1"/>
          </p:cNvSpPr>
          <p:nvPr>
            <p:ph idx="1"/>
          </p:nvPr>
        </p:nvSpPr>
        <p:spPr>
          <a:xfrm>
            <a:off x="609600" y="2351314"/>
            <a:ext cx="10929257" cy="4023360"/>
          </a:xfrm>
        </p:spPr>
        <p:txBody>
          <a:bodyPr>
            <a:normAutofit fontScale="92500" lnSpcReduction="20000"/>
          </a:bodyPr>
          <a:lstStyle/>
          <a:p>
            <a:r>
              <a:rPr lang="en-GB" dirty="0">
                <a:latin typeface="Comic Sans MS" panose="030F0702030302020204" pitchFamily="66" charset="0"/>
              </a:rPr>
              <a:t>Consider the wrapped chocolate - Does the wrapper make a sound? What colour is it? What does it say? Where did it come from? </a:t>
            </a:r>
            <a:endParaRPr lang="en-GB" dirty="0" smtClean="0">
              <a:latin typeface="Comic Sans MS" panose="030F0702030302020204" pitchFamily="66" charset="0"/>
            </a:endParaRPr>
          </a:p>
          <a:p>
            <a:r>
              <a:rPr lang="en-GB" dirty="0" smtClean="0">
                <a:latin typeface="Comic Sans MS" panose="030F0702030302020204" pitchFamily="66" charset="0"/>
              </a:rPr>
              <a:t>Open </a:t>
            </a:r>
            <a:r>
              <a:rPr lang="en-GB" dirty="0">
                <a:latin typeface="Comic Sans MS" panose="030F0702030302020204" pitchFamily="66" charset="0"/>
              </a:rPr>
              <a:t>the chocolate, slowly - Do you feel a sense of anticipation, or an urge to immediately put the chocolate in your mouth? What physical sensations do you have? What emotions are you feeling? Just note them. </a:t>
            </a:r>
            <a:endParaRPr lang="en-GB" dirty="0" smtClean="0">
              <a:latin typeface="Comic Sans MS" panose="030F0702030302020204" pitchFamily="66" charset="0"/>
            </a:endParaRPr>
          </a:p>
          <a:p>
            <a:r>
              <a:rPr lang="en-GB" dirty="0" smtClean="0">
                <a:latin typeface="Comic Sans MS" panose="030F0702030302020204" pitchFamily="66" charset="0"/>
              </a:rPr>
              <a:t>Look </a:t>
            </a:r>
            <a:r>
              <a:rPr lang="en-GB" dirty="0">
                <a:latin typeface="Comic Sans MS" panose="030F0702030302020204" pitchFamily="66" charset="0"/>
              </a:rPr>
              <a:t>at the </a:t>
            </a:r>
            <a:r>
              <a:rPr lang="en-GB" dirty="0" smtClean="0">
                <a:latin typeface="Comic Sans MS" panose="030F0702030302020204" pitchFamily="66" charset="0"/>
              </a:rPr>
              <a:t>chocolate - Consider </a:t>
            </a:r>
            <a:r>
              <a:rPr lang="en-GB" dirty="0">
                <a:latin typeface="Comic Sans MS" panose="030F0702030302020204" pitchFamily="66" charset="0"/>
              </a:rPr>
              <a:t>its texture, colour, weight… </a:t>
            </a:r>
            <a:endParaRPr lang="en-GB" dirty="0" smtClean="0">
              <a:latin typeface="Comic Sans MS" panose="030F0702030302020204" pitchFamily="66" charset="0"/>
            </a:endParaRPr>
          </a:p>
          <a:p>
            <a:r>
              <a:rPr lang="en-GB" dirty="0" smtClean="0">
                <a:latin typeface="Comic Sans MS" panose="030F0702030302020204" pitchFamily="66" charset="0"/>
              </a:rPr>
              <a:t>Smell </a:t>
            </a:r>
            <a:r>
              <a:rPr lang="en-GB" dirty="0">
                <a:latin typeface="Comic Sans MS" panose="030F0702030302020204" pitchFamily="66" charset="0"/>
              </a:rPr>
              <a:t>the chocolate - does the smell trigger any other senses? Where do you feel your sense of </a:t>
            </a:r>
            <a:r>
              <a:rPr lang="en-GB" dirty="0" smtClean="0">
                <a:latin typeface="Comic Sans MS" panose="030F0702030302020204" pitchFamily="66" charset="0"/>
              </a:rPr>
              <a:t>smell?</a:t>
            </a:r>
          </a:p>
          <a:p>
            <a:r>
              <a:rPr lang="en-GB" dirty="0" smtClean="0">
                <a:latin typeface="Comic Sans MS" panose="030F0702030302020204" pitchFamily="66" charset="0"/>
              </a:rPr>
              <a:t>Place </a:t>
            </a:r>
            <a:r>
              <a:rPr lang="en-GB" dirty="0">
                <a:latin typeface="Comic Sans MS" panose="030F0702030302020204" pitchFamily="66" charset="0"/>
              </a:rPr>
              <a:t>the chocolate in your mouth but DO NOT EAT!! How does it feel as it melts? Where in your mouth can you taste it? What is the consistency? What is happening with your mouth, teeth, tongue, lips as it melts? Move the chocolate around your mouth Does the area of taste change? Does the taste itself change? What is happening to the chocolate? How do you feel? </a:t>
            </a:r>
            <a:endParaRPr lang="en-GB" dirty="0" smtClean="0">
              <a:latin typeface="Comic Sans MS" panose="030F0702030302020204" pitchFamily="66" charset="0"/>
            </a:endParaRPr>
          </a:p>
          <a:p>
            <a:r>
              <a:rPr lang="en-GB" dirty="0" smtClean="0">
                <a:latin typeface="Comic Sans MS" panose="030F0702030302020204" pitchFamily="66" charset="0"/>
              </a:rPr>
              <a:t>Swallow </a:t>
            </a:r>
            <a:r>
              <a:rPr lang="en-GB" dirty="0">
                <a:latin typeface="Comic Sans MS" panose="030F0702030302020204" pitchFamily="66" charset="0"/>
              </a:rPr>
              <a:t>the chocolate, focusing on the sensation. Is there a lingering taste? How do you feel physically and emotionally? Take a little while to consider the </a:t>
            </a:r>
            <a:r>
              <a:rPr lang="en-GB" dirty="0" smtClean="0">
                <a:latin typeface="Comic Sans MS" panose="030F0702030302020204" pitchFamily="66" charset="0"/>
              </a:rPr>
              <a:t>experience. </a:t>
            </a:r>
          </a:p>
          <a:p>
            <a:r>
              <a:rPr lang="en-GB" dirty="0" smtClean="0">
                <a:latin typeface="Comic Sans MS" panose="030F0702030302020204" pitchFamily="66" charset="0"/>
              </a:rPr>
              <a:t>How </a:t>
            </a:r>
            <a:r>
              <a:rPr lang="en-GB" dirty="0">
                <a:latin typeface="Comic Sans MS" panose="030F0702030302020204" pitchFamily="66" charset="0"/>
              </a:rPr>
              <a:t>was this different from your general chocolate-eating experiences? More intense? Frustrating? More pleasurable? Were you more aware of your emotions during the exercise? </a:t>
            </a:r>
          </a:p>
          <a:p>
            <a:endParaRPr lang="en-GB" dirty="0"/>
          </a:p>
        </p:txBody>
      </p:sp>
    </p:spTree>
    <p:extLst>
      <p:ext uri="{BB962C8B-B14F-4D97-AF65-F5344CB8AC3E}">
        <p14:creationId xmlns:p14="http://schemas.microsoft.com/office/powerpoint/2010/main" val="37214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smtClean="0">
                <a:latin typeface="Comic Sans MS" panose="030F0702030302020204" pitchFamily="66" charset="0"/>
              </a:rPr>
              <a:t>Mindful Walk</a:t>
            </a:r>
            <a:endParaRPr lang="en-GB"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en-GB" sz="2800" dirty="0" smtClean="0">
                <a:latin typeface="Comic Sans MS" panose="030F0702030302020204" pitchFamily="66" charset="0"/>
              </a:rPr>
              <a:t>Challenge yourself to take a mindful walk</a:t>
            </a:r>
          </a:p>
          <a:p>
            <a:r>
              <a:rPr lang="en-GB" sz="2800" dirty="0" smtClean="0">
                <a:latin typeface="Comic Sans MS" panose="030F0702030302020204" pitchFamily="66" charset="0"/>
              </a:rPr>
              <a:t>Whilst walking, see if you can be silent for 10 minutes. Could you manage longer?</a:t>
            </a:r>
          </a:p>
          <a:p>
            <a:r>
              <a:rPr lang="en-GB" sz="2800" dirty="0" smtClean="0">
                <a:latin typeface="Comic Sans MS" panose="030F0702030302020204" pitchFamily="66" charset="0"/>
              </a:rPr>
              <a:t>Notice what you can see, hear, smell and feel.</a:t>
            </a:r>
          </a:p>
          <a:p>
            <a:r>
              <a:rPr lang="en-GB" sz="2800" dirty="0" smtClean="0">
                <a:latin typeface="Comic Sans MS" panose="030F0702030302020204" pitchFamily="66" charset="0"/>
              </a:rPr>
              <a:t>See if you can collect 7 objects to represent the colours of the rainbow whilst on your walk:</a:t>
            </a:r>
          </a:p>
          <a:p>
            <a:r>
              <a:rPr lang="en-GB" sz="2800" dirty="0" smtClean="0">
                <a:latin typeface="Comic Sans MS" panose="030F0702030302020204" pitchFamily="66" charset="0"/>
              </a:rPr>
              <a:t>Red, orange, yellow, green, blue, indigo, violet</a:t>
            </a:r>
            <a:endParaRPr lang="en-GB" sz="2800" dirty="0">
              <a:latin typeface="Comic Sans MS" panose="030F0702030302020204" pitchFamily="66" charset="0"/>
            </a:endParaRPr>
          </a:p>
        </p:txBody>
      </p:sp>
    </p:spTree>
    <p:extLst>
      <p:ext uri="{BB962C8B-B14F-4D97-AF65-F5344CB8AC3E}">
        <p14:creationId xmlns:p14="http://schemas.microsoft.com/office/powerpoint/2010/main" val="118888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err="1" smtClean="0">
                <a:latin typeface="Comic Sans MS" panose="030F0702030302020204" pitchFamily="66" charset="0"/>
              </a:rPr>
              <a:t>Minfulness</a:t>
            </a:r>
            <a:endParaRPr lang="en-GB"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en-GB" sz="3200" dirty="0" smtClean="0">
                <a:latin typeface="Comic Sans MS" panose="030F0702030302020204" pitchFamily="66" charset="0"/>
              </a:rPr>
              <a:t>We hope that you enjoy these mindful activities.</a:t>
            </a:r>
          </a:p>
          <a:p>
            <a:r>
              <a:rPr lang="en-GB" sz="3200" dirty="0" smtClean="0">
                <a:latin typeface="Comic Sans MS" panose="030F0702030302020204" pitchFamily="66" charset="0"/>
              </a:rPr>
              <a:t>We’d love to see what you get up to, so please send us photos </a:t>
            </a:r>
          </a:p>
          <a:p>
            <a:r>
              <a:rPr lang="en-GB" sz="3200" dirty="0" smtClean="0">
                <a:latin typeface="Comic Sans MS" panose="030F0702030302020204" pitchFamily="66" charset="0"/>
              </a:rPr>
              <a:t>Most importantly, remember to practise these mindful activities whenever you feel overwhelmed to help your busy brain settle.</a:t>
            </a:r>
            <a:endParaRPr lang="en-GB" sz="3200" dirty="0">
              <a:latin typeface="Comic Sans MS" panose="030F0702030302020204" pitchFamily="66" charset="0"/>
            </a:endParaRPr>
          </a:p>
        </p:txBody>
      </p:sp>
    </p:spTree>
    <p:extLst>
      <p:ext uri="{BB962C8B-B14F-4D97-AF65-F5344CB8AC3E}">
        <p14:creationId xmlns:p14="http://schemas.microsoft.com/office/powerpoint/2010/main" val="37664998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34</TotalTime>
  <Words>722</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Century Gothic</vt:lpstr>
      <vt:lpstr>Comic Sans MS</vt:lpstr>
      <vt:lpstr>Wingdings 3</vt:lpstr>
      <vt:lpstr>Ion Boardroom</vt:lpstr>
      <vt:lpstr>Mindfulness</vt:lpstr>
      <vt:lpstr>What is mindfulness?</vt:lpstr>
      <vt:lpstr>What is mindfulness?</vt:lpstr>
      <vt:lpstr>Lavender Playdough</vt:lpstr>
      <vt:lpstr>Chocolate</vt:lpstr>
      <vt:lpstr>Chocolate</vt:lpstr>
      <vt:lpstr>Mindful Walk</vt:lpstr>
      <vt:lpstr>Minfulness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Mindfulness</dc:title>
  <dc:creator>Sharon McClelland</dc:creator>
  <cp:lastModifiedBy>Sharon McClelland</cp:lastModifiedBy>
  <cp:revision>4</cp:revision>
  <dcterms:created xsi:type="dcterms:W3CDTF">2021-01-31T18:56:55Z</dcterms:created>
  <dcterms:modified xsi:type="dcterms:W3CDTF">2021-01-31T19:31:54Z</dcterms:modified>
</cp:coreProperties>
</file>