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6" r:id="rId3"/>
    <p:sldId id="257" r:id="rId4"/>
    <p:sldId id="260" r:id="rId5"/>
    <p:sldId id="259" r:id="rId6"/>
    <p:sldId id="261" r:id="rId7"/>
    <p:sldId id="262" r:id="rId8"/>
    <p:sldId id="263" r:id="rId9"/>
    <p:sldId id="264" r:id="rId10"/>
    <p:sldId id="265" r:id="rId11"/>
    <p:sldId id="267" r:id="rId12"/>
    <p:sldId id="266"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42D774B-3050-4666-924F-56E4FE9CDC7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3536617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42D774B-3050-4666-924F-56E4FE9CDC7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1724273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42D774B-3050-4666-924F-56E4FE9CDC7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3045234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42D774B-3050-4666-924F-56E4FE9CDC7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24929950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42D774B-3050-4666-924F-56E4FE9CDC71}" type="datetimeFigureOut">
              <a:rPr lang="en-GB" smtClean="0"/>
              <a:t>17/06/2021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1257913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42D774B-3050-4666-924F-56E4FE9CDC71}" type="datetimeFigureOut">
              <a:rPr lang="en-GB" smtClean="0"/>
              <a:t>17/06/2021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3289100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2D774B-3050-4666-924F-56E4FE9CDC71}" type="datetimeFigureOut">
              <a:rPr lang="en-GB" smtClean="0"/>
              <a:t>17/06/2021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3790905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42D774B-3050-4666-924F-56E4FE9CDC7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4148542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42D774B-3050-4666-924F-56E4FE9CDC71}"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3003393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42D774B-3050-4666-924F-56E4FE9CDC7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39459630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42D774B-3050-4666-924F-56E4FE9CDC71}"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128024-D67B-47A0-A30B-9D3D3F0FDD31}" type="slidenum">
              <a:rPr lang="en-GB" smtClean="0"/>
              <a:t>‹#›</a:t>
            </a:fld>
            <a:endParaRPr lang="en-GB"/>
          </a:p>
        </p:txBody>
      </p:sp>
    </p:spTree>
    <p:extLst>
      <p:ext uri="{BB962C8B-B14F-4D97-AF65-F5344CB8AC3E}">
        <p14:creationId xmlns:p14="http://schemas.microsoft.com/office/powerpoint/2010/main" val="2801024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2D774B-3050-4666-924F-56E4FE9CDC71}" type="datetimeFigureOut">
              <a:rPr lang="en-GB" smtClean="0"/>
              <a:t>17/06/2021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128024-D67B-47A0-A30B-9D3D3F0FDD31}" type="slidenum">
              <a:rPr lang="en-GB" smtClean="0"/>
              <a:t>‹#›</a:t>
            </a:fld>
            <a:endParaRPr lang="en-GB"/>
          </a:p>
        </p:txBody>
      </p:sp>
    </p:spTree>
    <p:extLst>
      <p:ext uri="{BB962C8B-B14F-4D97-AF65-F5344CB8AC3E}">
        <p14:creationId xmlns:p14="http://schemas.microsoft.com/office/powerpoint/2010/main" val="2693166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derbyshireiass.co.uk/children-and-young-people/about-us/about-us.aspx" TargetMode="External"/><Relationship Id="rId2" Type="http://schemas.openxmlformats.org/officeDocument/2006/relationships/hyperlink" Target="https://localoffer.derbyshire.gov.uk/#!/directory"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altLang="en-US" b="1" u="sng" dirty="0">
                <a:latin typeface="Comic Sans MS" panose="030F0702030302020204" pitchFamily="66" charset="0"/>
                <a:ea typeface="ＭＳ Ｐゴシック" panose="020B0600070205080204" pitchFamily="34" charset="-128"/>
              </a:rPr>
              <a:t>St Andrew’s CE Junior School</a:t>
            </a:r>
            <a:endParaRPr lang="en-GB" b="1" u="sng" dirty="0">
              <a:latin typeface="Comic Sans MS" panose="030F0702030302020204" pitchFamily="66" charset="0"/>
            </a:endParaRPr>
          </a:p>
        </p:txBody>
      </p:sp>
      <p:sp>
        <p:nvSpPr>
          <p:cNvPr id="5" name="Content Placeholder 4"/>
          <p:cNvSpPr>
            <a:spLocks noGrp="1"/>
          </p:cNvSpPr>
          <p:nvPr>
            <p:ph idx="1"/>
          </p:nvPr>
        </p:nvSpPr>
        <p:spPr/>
        <p:txBody>
          <a:bodyPr>
            <a:normAutofit/>
          </a:bodyPr>
          <a:lstStyle/>
          <a:p>
            <a:pPr>
              <a:spcBef>
                <a:spcPts val="0"/>
              </a:spcBef>
              <a:defRPr/>
            </a:pPr>
            <a:endParaRPr lang="en-GB" sz="2200" dirty="0" smtClean="0">
              <a:latin typeface="Comic Sans MS" panose="030F0702030302020204" pitchFamily="66" charset="0"/>
            </a:endParaRPr>
          </a:p>
          <a:p>
            <a:pPr>
              <a:spcBef>
                <a:spcPts val="0"/>
              </a:spcBef>
              <a:defRPr/>
            </a:pPr>
            <a:endParaRPr lang="en-GB" sz="2200" dirty="0">
              <a:latin typeface="Comic Sans MS" panose="030F0702030302020204" pitchFamily="66" charset="0"/>
            </a:endParaRPr>
          </a:p>
          <a:p>
            <a:pPr>
              <a:spcBef>
                <a:spcPts val="0"/>
              </a:spcBef>
              <a:defRPr/>
            </a:pPr>
            <a:endParaRPr lang="en-GB" sz="2200" dirty="0" smtClean="0">
              <a:latin typeface="Comic Sans MS" panose="030F0702030302020204" pitchFamily="66" charset="0"/>
            </a:endParaRPr>
          </a:p>
          <a:p>
            <a:pPr>
              <a:spcBef>
                <a:spcPts val="0"/>
              </a:spcBef>
              <a:defRPr/>
            </a:pPr>
            <a:endParaRPr lang="en-GB" sz="2200" dirty="0">
              <a:latin typeface="Comic Sans MS" panose="030F0702030302020204" pitchFamily="66" charset="0"/>
            </a:endParaRPr>
          </a:p>
          <a:p>
            <a:pPr>
              <a:spcBef>
                <a:spcPts val="0"/>
              </a:spcBef>
              <a:defRPr/>
            </a:pPr>
            <a:endParaRPr lang="en-GB" sz="2200" dirty="0" smtClean="0">
              <a:latin typeface="Comic Sans MS" panose="030F0702030302020204" pitchFamily="66" charset="0"/>
            </a:endParaRPr>
          </a:p>
          <a:p>
            <a:pPr>
              <a:spcBef>
                <a:spcPts val="0"/>
              </a:spcBef>
              <a:defRPr/>
            </a:pPr>
            <a:endParaRPr lang="en-GB" sz="2200" dirty="0">
              <a:latin typeface="Comic Sans MS" panose="030F0702030302020204" pitchFamily="66" charset="0"/>
            </a:endParaRPr>
          </a:p>
          <a:p>
            <a:pPr marL="0" indent="0">
              <a:spcBef>
                <a:spcPts val="0"/>
              </a:spcBef>
              <a:buNone/>
              <a:defRPr/>
            </a:pPr>
            <a:r>
              <a:rPr lang="en-GB" sz="2200" dirty="0" smtClean="0">
                <a:latin typeface="Comic Sans MS" panose="030F0702030302020204" pitchFamily="66" charset="0"/>
              </a:rPr>
              <a:t>We </a:t>
            </a:r>
            <a:r>
              <a:rPr lang="en-GB" sz="2200" dirty="0">
                <a:latin typeface="Comic Sans MS" panose="030F0702030302020204" pitchFamily="66" charset="0"/>
              </a:rPr>
              <a:t>are an inclusive school and all teachers at St Andrew’s CE Primary School:</a:t>
            </a:r>
          </a:p>
          <a:p>
            <a:pPr marL="285750" indent="-285750">
              <a:spcBef>
                <a:spcPts val="0"/>
              </a:spcBef>
              <a:defRPr/>
            </a:pPr>
            <a:r>
              <a:rPr lang="en-GB" sz="2200" dirty="0">
                <a:latin typeface="Comic Sans MS" panose="030F0702030302020204" pitchFamily="66" charset="0"/>
              </a:rPr>
              <a:t>Are doing everything they can to meet pupils’ special educational needs. </a:t>
            </a:r>
          </a:p>
          <a:p>
            <a:pPr marL="285750" indent="-285750">
              <a:spcBef>
                <a:spcPts val="0"/>
              </a:spcBef>
              <a:defRPr/>
            </a:pPr>
            <a:r>
              <a:rPr lang="en-GB" sz="2200" dirty="0">
                <a:latin typeface="Comic Sans MS" panose="030F0702030302020204" pitchFamily="66" charset="0"/>
              </a:rPr>
              <a:t>Ensure that pupils with SEND engage in activities alongside their peers</a:t>
            </a:r>
          </a:p>
          <a:p>
            <a:pPr marL="285750" indent="-285750">
              <a:spcBef>
                <a:spcPts val="0"/>
              </a:spcBef>
              <a:defRPr/>
            </a:pPr>
            <a:r>
              <a:rPr lang="en-GB" sz="2200" dirty="0">
                <a:latin typeface="Comic Sans MS" panose="030F0702030302020204" pitchFamily="66" charset="0"/>
              </a:rPr>
              <a:t>Are responsible and accountable for the progress and development of the pupils in their class.</a:t>
            </a:r>
          </a:p>
          <a:p>
            <a:pPr marL="285750" indent="-285750">
              <a:spcBef>
                <a:spcPts val="0"/>
              </a:spcBef>
              <a:defRPr/>
            </a:pPr>
            <a:r>
              <a:rPr lang="en-GB" sz="2200" dirty="0">
                <a:latin typeface="Comic Sans MS" panose="030F0702030302020204" pitchFamily="66" charset="0"/>
              </a:rPr>
              <a:t>Provide high-quality teaching, differentiated for individual pupils.</a:t>
            </a:r>
            <a:endParaRPr lang="en-GB" sz="2200" dirty="0">
              <a:solidFill>
                <a:schemeClr val="bg1"/>
              </a:solidFill>
              <a:latin typeface="Comic Sans MS" panose="030F0702030302020204" pitchFamily="66" charset="0"/>
            </a:endParaRPr>
          </a:p>
          <a:p>
            <a:endParaRPr lang="en-GB"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0063" y="1976438"/>
            <a:ext cx="3086100" cy="1441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80446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48000" y="1628507"/>
            <a:ext cx="6096000" cy="3600986"/>
          </a:xfrm>
          <a:prstGeom prst="rect">
            <a:avLst/>
          </a:prstGeom>
        </p:spPr>
        <p:txBody>
          <a:bodyPr>
            <a:spAutoFit/>
          </a:bodyPr>
          <a:lstStyle/>
          <a:p>
            <a:pPr algn="ctr">
              <a:spcBef>
                <a:spcPct val="0"/>
              </a:spcBef>
              <a:defRPr/>
            </a:pPr>
            <a:r>
              <a:rPr lang="en-GB" altLang="en-US" sz="3600" u="sng" dirty="0">
                <a:latin typeface="Comic Sans MS" panose="030F0702030302020204" pitchFamily="66" charset="0"/>
              </a:rPr>
              <a:t>Staff</a:t>
            </a:r>
          </a:p>
          <a:p>
            <a:pPr algn="ctr">
              <a:spcBef>
                <a:spcPct val="0"/>
              </a:spcBef>
              <a:defRPr/>
            </a:pPr>
            <a:endParaRPr lang="en-GB" altLang="en-US" sz="3600" dirty="0">
              <a:latin typeface="Comic Sans MS" panose="030F0702030302020204" pitchFamily="66" charset="0"/>
            </a:endParaRPr>
          </a:p>
          <a:p>
            <a:pPr>
              <a:spcBef>
                <a:spcPct val="0"/>
              </a:spcBef>
              <a:defRPr/>
            </a:pPr>
            <a:endParaRPr lang="en-GB" altLang="en-US" sz="3600" dirty="0">
              <a:latin typeface="Comic Sans MS" panose="030F0702030302020204" pitchFamily="66" charset="0"/>
            </a:endParaRPr>
          </a:p>
          <a:p>
            <a:pPr marL="800100" lvl="1" indent="-342900">
              <a:spcBef>
                <a:spcPct val="0"/>
              </a:spcBef>
              <a:buFont typeface="Wingdings" panose="05000000000000000000" pitchFamily="2" charset="2"/>
              <a:buChar char="q"/>
              <a:defRPr/>
            </a:pPr>
            <a:r>
              <a:rPr lang="en-GB" altLang="en-US" sz="2400" dirty="0">
                <a:latin typeface="Comic Sans MS" panose="030F0702030302020204" pitchFamily="66" charset="0"/>
              </a:rPr>
              <a:t>Headteacher: Mrs Amanda Cornwall</a:t>
            </a:r>
          </a:p>
          <a:p>
            <a:pPr marL="800100" lvl="1" indent="-342900">
              <a:spcBef>
                <a:spcPct val="0"/>
              </a:spcBef>
              <a:buFont typeface="Wingdings" panose="05000000000000000000" pitchFamily="2" charset="2"/>
              <a:buChar char="q"/>
              <a:defRPr/>
            </a:pPr>
            <a:r>
              <a:rPr lang="en-GB" altLang="en-US" sz="2400" dirty="0" err="1">
                <a:latin typeface="Comic Sans MS" panose="030F0702030302020204" pitchFamily="66" charset="0"/>
              </a:rPr>
              <a:t>SENDCo</a:t>
            </a:r>
            <a:r>
              <a:rPr lang="en-GB" altLang="en-US" sz="2400" dirty="0">
                <a:latin typeface="Comic Sans MS" panose="030F0702030302020204" pitchFamily="66" charset="0"/>
              </a:rPr>
              <a:t>: Miss Sharon McClelland</a:t>
            </a:r>
          </a:p>
          <a:p>
            <a:pPr marL="800100" lvl="1" indent="-342900">
              <a:spcBef>
                <a:spcPct val="0"/>
              </a:spcBef>
              <a:buFont typeface="Wingdings" panose="05000000000000000000" pitchFamily="2" charset="2"/>
              <a:buChar char="q"/>
              <a:defRPr/>
            </a:pPr>
            <a:r>
              <a:rPr lang="en-GB" altLang="en-US" sz="2400" dirty="0">
                <a:latin typeface="Comic Sans MS" panose="030F0702030302020204" pitchFamily="66" charset="0"/>
              </a:rPr>
              <a:t>SEND Governor: Mr </a:t>
            </a:r>
            <a:r>
              <a:rPr lang="en-GB" altLang="en-US" sz="2400" dirty="0" smtClean="0">
                <a:latin typeface="Comic Sans MS" panose="030F0702030302020204" pitchFamily="66" charset="0"/>
              </a:rPr>
              <a:t>Bruce </a:t>
            </a:r>
            <a:r>
              <a:rPr lang="en-GB" altLang="en-US" sz="2400" dirty="0" err="1" smtClean="0">
                <a:latin typeface="Comic Sans MS" panose="030F0702030302020204" pitchFamily="66" charset="0"/>
              </a:rPr>
              <a:t>Levitan</a:t>
            </a:r>
            <a:r>
              <a:rPr lang="en-GB" altLang="en-US" sz="2400" dirty="0" smtClean="0">
                <a:latin typeface="Comic Sans MS" panose="030F0702030302020204" pitchFamily="66" charset="0"/>
              </a:rPr>
              <a:t>                    </a:t>
            </a:r>
            <a:endParaRPr lang="en-GB" altLang="en-US" sz="2400" dirty="0">
              <a:latin typeface="Comic Sans MS" panose="030F0702030302020204" pitchFamily="66" charset="0"/>
            </a:endParaRPr>
          </a:p>
          <a:p>
            <a:pPr>
              <a:spcBef>
                <a:spcPct val="0"/>
              </a:spcBef>
              <a:defRPr/>
            </a:pPr>
            <a:r>
              <a:rPr lang="en-GB" altLang="en-US" sz="2400" dirty="0">
                <a:latin typeface="Comic Sans MS" panose="030F0702030302020204" pitchFamily="66" charset="0"/>
              </a:rPr>
              <a:t>          </a:t>
            </a:r>
          </a:p>
          <a:p>
            <a:pPr>
              <a:spcBef>
                <a:spcPct val="0"/>
              </a:spcBef>
              <a:defRPr/>
            </a:pPr>
            <a:r>
              <a:rPr lang="en-GB" altLang="en-US" sz="2400" dirty="0">
                <a:latin typeface="Comic Sans MS" panose="030F0702030302020204" pitchFamily="66" charset="0"/>
              </a:rPr>
              <a:t>          Contact: 01457 852328 </a:t>
            </a:r>
            <a:endParaRPr lang="en-GB" dirty="0">
              <a:latin typeface="Comic Sans MS" panose="030F0702030302020204" pitchFamily="66" charset="0"/>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9931" y="1179513"/>
            <a:ext cx="2116137" cy="1271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7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70925" y="946079"/>
            <a:ext cx="1749425" cy="1738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71894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3600" b="1" u="sng" dirty="0" smtClean="0">
                <a:latin typeface="Comic Sans MS" panose="030F0702030302020204" pitchFamily="66" charset="0"/>
              </a:rPr>
              <a:t>St Andrew’s Core Offer</a:t>
            </a:r>
            <a:endParaRPr lang="en-GB" sz="3600" b="1" u="sng" dirty="0">
              <a:latin typeface="Comic Sans MS" panose="030F0702030302020204" pitchFamily="66" charset="0"/>
            </a:endParaRPr>
          </a:p>
        </p:txBody>
      </p:sp>
      <p:sp>
        <p:nvSpPr>
          <p:cNvPr id="3" name="Rectangle 2"/>
          <p:cNvSpPr/>
          <p:nvPr/>
        </p:nvSpPr>
        <p:spPr>
          <a:xfrm>
            <a:off x="838200" y="1495425"/>
            <a:ext cx="10320337" cy="6209392"/>
          </a:xfrm>
          <a:prstGeom prst="rect">
            <a:avLst/>
          </a:prstGeom>
        </p:spPr>
        <p:txBody>
          <a:bodyPr wrap="square">
            <a:spAutoFit/>
          </a:bodyPr>
          <a:lstStyle/>
          <a:p>
            <a:pPr algn="ctr">
              <a:defRPr/>
            </a:pPr>
            <a:r>
              <a:rPr lang="en-GB" sz="1600" b="1" u="sng" dirty="0">
                <a:solidFill>
                  <a:srgbClr val="000000"/>
                </a:solidFill>
                <a:latin typeface="Comic Sans MS" panose="030F0702030302020204" pitchFamily="66" charset="0"/>
              </a:rPr>
              <a:t>All pupils are taught by their class teacher via excellent targeted classroom teaching also known as Quality First Teaching</a:t>
            </a:r>
            <a:endParaRPr lang="en-GB" sz="1600" dirty="0">
              <a:solidFill>
                <a:srgbClr val="000000"/>
              </a:solidFill>
              <a:latin typeface="Comic Sans MS" panose="030F0702030302020204" pitchFamily="66" charset="0"/>
            </a:endParaRPr>
          </a:p>
          <a:p>
            <a:pPr>
              <a:defRPr/>
            </a:pPr>
            <a:r>
              <a:rPr lang="en-GB" sz="1600" dirty="0">
                <a:solidFill>
                  <a:srgbClr val="000000"/>
                </a:solidFill>
                <a:latin typeface="Comic Sans MS" panose="030F0702030302020204" pitchFamily="66" charset="0"/>
              </a:rPr>
              <a:t>For your child this would mean:</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That the teacher has the highest possible expectations for your child and all pupils in their class.</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That all teaching is based upon building upon what your child already knows, can do and can understand.</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At times the teacher may direct a class based teaching assistant, to work with your child as part of normal working practice.</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Differentiated or </a:t>
            </a:r>
            <a:r>
              <a:rPr lang="en-GB" sz="1600" dirty="0" err="1">
                <a:solidFill>
                  <a:srgbClr val="000000"/>
                </a:solidFill>
                <a:latin typeface="Comic Sans MS" panose="030F0702030302020204" pitchFamily="66" charset="0"/>
              </a:rPr>
              <a:t>scaffolded</a:t>
            </a:r>
            <a:r>
              <a:rPr lang="en-GB" sz="1600" dirty="0">
                <a:solidFill>
                  <a:srgbClr val="000000"/>
                </a:solidFill>
                <a:latin typeface="Comic Sans MS" panose="030F0702030302020204" pitchFamily="66" charset="0"/>
              </a:rPr>
              <a:t> activities and different ways of presenting information are in place so that your child is fully involved in learning in class. </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Specific strategies (which may be suggested by the SENCO or outside agencies) are in place to support children.</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Your child’s teacher will have carefully checked on your child’s progress and may decide that gaps in their understanding/learning requires some extra support to help them make the best possible progress. All children in school may access this as part of excellent classroom practice.</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Precision teaching for a smaller group of children may be used. This group, often called intervention groups by schools, may be: run in the classroom or outside in a work area, run by a teacher or a teaching assistant who has had training to run these groups.</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If needed, pupils have access to the support available from outside agencies e.g. Speech and Language therapy, </a:t>
            </a:r>
            <a:r>
              <a:rPr lang="en-GB" sz="1600" dirty="0" smtClean="0">
                <a:solidFill>
                  <a:srgbClr val="000000"/>
                </a:solidFill>
                <a:latin typeface="Comic Sans MS" panose="030F0702030302020204" pitchFamily="66" charset="0"/>
              </a:rPr>
              <a:t>HYM, </a:t>
            </a:r>
            <a:r>
              <a:rPr lang="en-GB" sz="1600" dirty="0">
                <a:solidFill>
                  <a:srgbClr val="000000"/>
                </a:solidFill>
                <a:latin typeface="Comic Sans MS" panose="030F0702030302020204" pitchFamily="66" charset="0"/>
              </a:rPr>
              <a:t>Occupational Therapy, Educational Psychology, Specialist Learning Teachers or Behaviour Support.</a:t>
            </a:r>
          </a:p>
          <a:p>
            <a:pPr marL="171450" indent="-171450">
              <a:buFont typeface="Arial" panose="020B0604020202020204" pitchFamily="34" charset="0"/>
              <a:buChar char="•"/>
              <a:defRPr/>
            </a:pPr>
            <a:r>
              <a:rPr lang="en-GB" sz="1600" dirty="0">
                <a:solidFill>
                  <a:srgbClr val="000000"/>
                </a:solidFill>
                <a:latin typeface="Comic Sans MS" panose="030F0702030302020204" pitchFamily="66" charset="0"/>
              </a:rPr>
              <a:t>The SEN Code of Practice (0-25) promotes the use of a graduated approach Assess, Plan, Do ,Review.</a:t>
            </a:r>
            <a:endParaRPr lang="en-GB" sz="1600" dirty="0">
              <a:solidFill>
                <a:prstClr val="black"/>
              </a:solidFill>
              <a:latin typeface="Comic Sans MS" panose="030F0702030302020204" pitchFamily="66" charset="0"/>
            </a:endParaRPr>
          </a:p>
          <a:p>
            <a:pPr>
              <a:defRPr/>
            </a:pPr>
            <a:r>
              <a:rPr lang="en-GB" sz="1050" kern="0" dirty="0">
                <a:solidFill>
                  <a:prstClr val="black"/>
                </a:solidFill>
                <a:latin typeface="Comic Sans MS" panose="030F0702030302020204" pitchFamily="66" charset="0"/>
              </a:rPr>
              <a:t/>
            </a:r>
            <a:br>
              <a:rPr lang="en-GB" sz="1050" kern="0" dirty="0">
                <a:solidFill>
                  <a:prstClr val="black"/>
                </a:solidFill>
                <a:latin typeface="Comic Sans MS" panose="030F0702030302020204" pitchFamily="66" charset="0"/>
              </a:rPr>
            </a:br>
            <a:r>
              <a:rPr lang="en-GB" sz="3300" kern="0" dirty="0">
                <a:solidFill>
                  <a:prstClr val="black"/>
                </a:solidFill>
                <a:latin typeface="Comic Sans MS" panose="030F0702030302020204" pitchFamily="66" charset="0"/>
              </a:rPr>
              <a:t/>
            </a:r>
            <a:br>
              <a:rPr lang="en-GB" sz="3300" kern="0" dirty="0">
                <a:solidFill>
                  <a:prstClr val="black"/>
                </a:solidFill>
                <a:latin typeface="Comic Sans MS" panose="030F0702030302020204" pitchFamily="66" charset="0"/>
              </a:rPr>
            </a:br>
            <a:endParaRPr lang="en-GB" kern="0" dirty="0">
              <a:solidFill>
                <a:sysClr val="windowText" lastClr="000000"/>
              </a:solidFill>
              <a:latin typeface="Comic Sans MS" panose="030F0702030302020204" pitchFamily="66" charset="0"/>
            </a:endParaRPr>
          </a:p>
        </p:txBody>
      </p:sp>
    </p:spTree>
    <p:extLst>
      <p:ext uri="{BB962C8B-B14F-4D97-AF65-F5344CB8AC3E}">
        <p14:creationId xmlns:p14="http://schemas.microsoft.com/office/powerpoint/2010/main" val="4669055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Group 43"/>
          <p:cNvGrpSpPr>
            <a:grpSpLocks/>
          </p:cNvGrpSpPr>
          <p:nvPr/>
        </p:nvGrpSpPr>
        <p:grpSpPr bwMode="auto">
          <a:xfrm>
            <a:off x="438151" y="147639"/>
            <a:ext cx="11468100" cy="6497637"/>
            <a:chOff x="-1" y="35"/>
            <a:chExt cx="16806" cy="11807"/>
          </a:xfrm>
        </p:grpSpPr>
        <p:sp>
          <p:nvSpPr>
            <p:cNvPr id="7212" name="Rectangle 44"/>
            <p:cNvSpPr>
              <a:spLocks noChangeArrowheads="1"/>
            </p:cNvSpPr>
            <p:nvPr/>
          </p:nvSpPr>
          <p:spPr bwMode="auto">
            <a:xfrm>
              <a:off x="-1" y="35"/>
              <a:ext cx="8446" cy="5911"/>
            </a:xfrm>
            <a:prstGeom prst="rect">
              <a:avLst/>
            </a:prstGeom>
            <a:gradFill rotWithShape="0">
              <a:gsLst>
                <a:gs pos="0">
                  <a:srgbClr val="E5DFEC"/>
                </a:gs>
                <a:gs pos="100000">
                  <a:srgbClr val="B2A1C7"/>
                </a:gs>
              </a:gsLst>
              <a:path path="shape">
                <a:fillToRect l="50000" t="50000" r="50000" b="50000"/>
              </a:path>
            </a:gradFill>
            <a:ln>
              <a:noFill/>
            </a:ln>
            <a:effectLst>
              <a:outerShdw dist="28398" dir="3806097" algn="ctr" rotWithShape="0">
                <a:srgbClr val="3F3151">
                  <a:alpha val="50000"/>
                </a:srgbClr>
              </a:outerShdw>
            </a:effectLst>
            <a:extLst>
              <a:ext uri="{91240B29-F687-4F45-9708-019B960494DF}">
                <a14:hiddenLine xmlns:a14="http://schemas.microsoft.com/office/drawing/2010/main" w="12700">
                  <a:solidFill>
                    <a:srgbClr val="B2A1C7"/>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endParaRPr lang="en-GB" altLang="en-US" sz="1350">
                <a:solidFill>
                  <a:prstClr val="black"/>
                </a:solidFill>
              </a:endParaRPr>
            </a:p>
          </p:txBody>
        </p:sp>
        <p:sp>
          <p:nvSpPr>
            <p:cNvPr id="7213" name="Rectangle 45"/>
            <p:cNvSpPr>
              <a:spLocks noChangeArrowheads="1"/>
            </p:cNvSpPr>
            <p:nvPr/>
          </p:nvSpPr>
          <p:spPr bwMode="auto">
            <a:xfrm>
              <a:off x="8422" y="35"/>
              <a:ext cx="8383" cy="5911"/>
            </a:xfrm>
            <a:prstGeom prst="rect">
              <a:avLst/>
            </a:prstGeom>
            <a:gradFill rotWithShape="0">
              <a:gsLst>
                <a:gs pos="0">
                  <a:srgbClr val="FFFFFF"/>
                </a:gs>
                <a:gs pos="100000">
                  <a:srgbClr val="FF0000"/>
                </a:gs>
              </a:gsLst>
              <a:path path="shape">
                <a:fillToRect l="50000" t="50000" r="50000" b="50000"/>
              </a:path>
            </a:gradFill>
            <a:ln>
              <a:noFill/>
            </a:ln>
            <a:effectLst>
              <a:outerShdw dist="28398" dir="3806097" algn="ctr" rotWithShape="0">
                <a:srgbClr val="3F3151">
                  <a:alpha val="50000"/>
                </a:srgbClr>
              </a:outerShdw>
            </a:effectLst>
            <a:extLst>
              <a:ext uri="{91240B29-F687-4F45-9708-019B960494DF}">
                <a14:hiddenLine xmlns:a14="http://schemas.microsoft.com/office/drawing/2010/main" w="12700">
                  <a:solidFill>
                    <a:srgbClr val="B2A1C7"/>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endParaRPr lang="en-GB" altLang="en-US" sz="1350">
                <a:solidFill>
                  <a:prstClr val="black"/>
                </a:solidFill>
              </a:endParaRPr>
            </a:p>
          </p:txBody>
        </p:sp>
        <p:sp>
          <p:nvSpPr>
            <p:cNvPr id="7214" name="Rectangle 46"/>
            <p:cNvSpPr>
              <a:spLocks noChangeArrowheads="1"/>
            </p:cNvSpPr>
            <p:nvPr/>
          </p:nvSpPr>
          <p:spPr bwMode="auto">
            <a:xfrm>
              <a:off x="-1" y="5931"/>
              <a:ext cx="8446" cy="5911"/>
            </a:xfrm>
            <a:prstGeom prst="rect">
              <a:avLst/>
            </a:prstGeom>
            <a:gradFill rotWithShape="0">
              <a:gsLst>
                <a:gs pos="0">
                  <a:srgbClr val="E5DFEC"/>
                </a:gs>
                <a:gs pos="100000">
                  <a:srgbClr val="00B0F0"/>
                </a:gs>
              </a:gsLst>
              <a:path path="shape">
                <a:fillToRect l="50000" t="50000" r="50000" b="50000"/>
              </a:path>
            </a:gradFill>
            <a:ln>
              <a:noFill/>
            </a:ln>
            <a:effectLst>
              <a:outerShdw dist="28398" dir="3806097" algn="ctr" rotWithShape="0">
                <a:srgbClr val="3F3151">
                  <a:alpha val="50000"/>
                </a:srgbClr>
              </a:outerShdw>
            </a:effectLst>
            <a:extLst>
              <a:ext uri="{91240B29-F687-4F45-9708-019B960494DF}">
                <a14:hiddenLine xmlns:a14="http://schemas.microsoft.com/office/drawing/2010/main" w="12700">
                  <a:solidFill>
                    <a:srgbClr val="B2A1C7"/>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endParaRPr lang="en-GB" altLang="en-US" sz="1350">
                <a:solidFill>
                  <a:prstClr val="black"/>
                </a:solidFill>
              </a:endParaRPr>
            </a:p>
          </p:txBody>
        </p:sp>
        <p:sp>
          <p:nvSpPr>
            <p:cNvPr id="7215" name="Rectangle 47"/>
            <p:cNvSpPr>
              <a:spLocks noChangeArrowheads="1"/>
            </p:cNvSpPr>
            <p:nvPr/>
          </p:nvSpPr>
          <p:spPr bwMode="auto">
            <a:xfrm>
              <a:off x="8423" y="5931"/>
              <a:ext cx="8382" cy="5911"/>
            </a:xfrm>
            <a:prstGeom prst="rect">
              <a:avLst/>
            </a:prstGeom>
            <a:gradFill rotWithShape="0">
              <a:gsLst>
                <a:gs pos="0">
                  <a:srgbClr val="FFFFFF"/>
                </a:gs>
                <a:gs pos="100000">
                  <a:srgbClr val="00B050"/>
                </a:gs>
              </a:gsLst>
              <a:path path="shape">
                <a:fillToRect l="50000" t="50000" r="50000" b="50000"/>
              </a:path>
            </a:gradFill>
            <a:ln>
              <a:noFill/>
            </a:ln>
            <a:effectLst>
              <a:outerShdw dist="28398" dir="3806097" algn="ctr" rotWithShape="0">
                <a:srgbClr val="3F3151">
                  <a:alpha val="50000"/>
                </a:srgbClr>
              </a:outerShdw>
            </a:effectLst>
            <a:extLst>
              <a:ext uri="{91240B29-F687-4F45-9708-019B960494DF}">
                <a14:hiddenLine xmlns:a14="http://schemas.microsoft.com/office/drawing/2010/main" w="12700">
                  <a:solidFill>
                    <a:srgbClr val="B2A1C7"/>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endParaRPr lang="en-GB" altLang="en-US" sz="1350">
                <a:solidFill>
                  <a:prstClr val="black"/>
                </a:solidFill>
              </a:endParaRPr>
            </a:p>
          </p:txBody>
        </p:sp>
      </p:grpSp>
      <p:grpSp>
        <p:nvGrpSpPr>
          <p:cNvPr id="8195" name="Group 48"/>
          <p:cNvGrpSpPr>
            <a:grpSpLocks/>
          </p:cNvGrpSpPr>
          <p:nvPr/>
        </p:nvGrpSpPr>
        <p:grpSpPr bwMode="auto">
          <a:xfrm>
            <a:off x="5068889" y="2419351"/>
            <a:ext cx="2035175" cy="2246313"/>
            <a:chOff x="3949065" y="2419851"/>
            <a:chExt cx="2712085" cy="2994887"/>
          </a:xfrm>
        </p:grpSpPr>
        <p:sp>
          <p:nvSpPr>
            <p:cNvPr id="7194" name="Oval 48"/>
            <p:cNvSpPr>
              <a:spLocks noChangeArrowheads="1"/>
            </p:cNvSpPr>
            <p:nvPr/>
          </p:nvSpPr>
          <p:spPr bwMode="auto">
            <a:xfrm>
              <a:off x="4325626" y="2695000"/>
              <a:ext cx="2083778" cy="2082663"/>
            </a:xfrm>
            <a:prstGeom prst="ellipse">
              <a:avLst/>
            </a:prstGeom>
            <a:solidFill>
              <a:srgbClr val="FFFFFF"/>
            </a:solidFill>
            <a:ln w="9525">
              <a:solidFill>
                <a:srgbClr val="000000"/>
              </a:solidFill>
              <a:round/>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endParaRPr lang="en-GB" altLang="en-US" sz="1350">
                <a:solidFill>
                  <a:prstClr val="black"/>
                </a:solidFill>
              </a:endParaRPr>
            </a:p>
          </p:txBody>
        </p:sp>
        <p:grpSp>
          <p:nvGrpSpPr>
            <p:cNvPr id="8202" name="Group 40"/>
            <p:cNvGrpSpPr>
              <a:grpSpLocks/>
            </p:cNvGrpSpPr>
            <p:nvPr/>
          </p:nvGrpSpPr>
          <p:grpSpPr bwMode="auto">
            <a:xfrm>
              <a:off x="3949065" y="2419851"/>
              <a:ext cx="2712085" cy="2994887"/>
              <a:chOff x="3949065" y="2409825"/>
              <a:chExt cx="2712085" cy="2994887"/>
            </a:xfrm>
          </p:grpSpPr>
          <p:grpSp>
            <p:nvGrpSpPr>
              <p:cNvPr id="8203" name="Group 39"/>
              <p:cNvGrpSpPr>
                <a:grpSpLocks/>
              </p:cNvGrpSpPr>
              <p:nvPr/>
            </p:nvGrpSpPr>
            <p:grpSpPr bwMode="auto">
              <a:xfrm>
                <a:off x="3949065" y="2409825"/>
                <a:ext cx="2712085" cy="2984500"/>
                <a:chOff x="3949065" y="2416175"/>
                <a:chExt cx="2712085" cy="2984500"/>
              </a:xfrm>
            </p:grpSpPr>
            <p:grpSp>
              <p:nvGrpSpPr>
                <p:cNvPr id="8205" name="Group 29"/>
                <p:cNvGrpSpPr>
                  <a:grpSpLocks/>
                </p:cNvGrpSpPr>
                <p:nvPr/>
              </p:nvGrpSpPr>
              <p:grpSpPr bwMode="auto">
                <a:xfrm>
                  <a:off x="3949065" y="2416175"/>
                  <a:ext cx="2712085" cy="2967351"/>
                  <a:chOff x="6219" y="3806"/>
                  <a:chExt cx="4271" cy="4672"/>
                </a:xfrm>
              </p:grpSpPr>
              <p:sp>
                <p:nvSpPr>
                  <p:cNvPr id="8209"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8210" name="Group 31"/>
                  <p:cNvGrpSpPr>
                    <a:grpSpLocks/>
                  </p:cNvGrpSpPr>
                  <p:nvPr/>
                </p:nvGrpSpPr>
                <p:grpSpPr bwMode="auto">
                  <a:xfrm>
                    <a:off x="6219" y="3817"/>
                    <a:ext cx="4271" cy="4661"/>
                    <a:chOff x="6219" y="3817"/>
                    <a:chExt cx="4271" cy="4661"/>
                  </a:xfrm>
                </p:grpSpPr>
                <p:sp>
                  <p:nvSpPr>
                    <p:cNvPr id="8211"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8212"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8213"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8214"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2700" kern="10">
                          <a:ln w="9525">
                            <a:solidFill>
                              <a:srgbClr val="000000"/>
                            </a:solidFill>
                            <a:round/>
                            <a:headEnd/>
                            <a:tailEnd/>
                          </a:ln>
                          <a:solidFill>
                            <a:srgbClr val="000000"/>
                          </a:solidFill>
                          <a:latin typeface="Arial Black" panose="020B0A04020102020204" pitchFamily="34" charset="0"/>
                        </a:rPr>
                        <a:t>Assess</a:t>
                      </a:r>
                    </a:p>
                  </p:txBody>
                </p:sp>
                <p:sp>
                  <p:nvSpPr>
                    <p:cNvPr id="8215"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2700" kern="10">
                          <a:ln w="9525">
                            <a:solidFill>
                              <a:srgbClr val="000000"/>
                            </a:solidFill>
                            <a:round/>
                            <a:headEnd/>
                            <a:tailEnd/>
                          </a:ln>
                          <a:solidFill>
                            <a:srgbClr val="000000"/>
                          </a:solidFill>
                          <a:latin typeface="Arial Black" panose="020B0A04020102020204" pitchFamily="34" charset="0"/>
                        </a:rPr>
                        <a:t>Plan</a:t>
                      </a:r>
                    </a:p>
                  </p:txBody>
                </p:sp>
                <p:sp>
                  <p:nvSpPr>
                    <p:cNvPr id="8216"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2700" kern="10">
                          <a:ln w="9525">
                            <a:solidFill>
                              <a:srgbClr val="000000"/>
                            </a:solidFill>
                            <a:round/>
                            <a:headEnd/>
                            <a:tailEnd/>
                          </a:ln>
                          <a:solidFill>
                            <a:srgbClr val="000000"/>
                          </a:solidFill>
                          <a:latin typeface="Arial Black" panose="020B0A04020102020204" pitchFamily="34" charset="0"/>
                        </a:rPr>
                        <a:t>Do</a:t>
                      </a:r>
                    </a:p>
                  </p:txBody>
                </p:sp>
                <p:sp>
                  <p:nvSpPr>
                    <p:cNvPr id="8217"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2700" kern="10">
                          <a:ln w="9525">
                            <a:solidFill>
                              <a:srgbClr val="000000"/>
                            </a:solidFill>
                            <a:round/>
                            <a:headEnd/>
                            <a:tailEnd/>
                          </a:ln>
                          <a:solidFill>
                            <a:srgbClr val="000000"/>
                          </a:solidFill>
                          <a:latin typeface="Arial Black" panose="020B0A04020102020204" pitchFamily="34" charset="0"/>
                        </a:rPr>
                        <a:t>Review</a:t>
                      </a:r>
                    </a:p>
                  </p:txBody>
                </p:sp>
                <p:sp>
                  <p:nvSpPr>
                    <p:cNvPr id="7211" name="AutoShape 39"/>
                    <p:cNvSpPr>
                      <a:spLocks noChangeArrowheads="1"/>
                    </p:cNvSpPr>
                    <p:nvPr/>
                  </p:nvSpPr>
                  <p:spPr bwMode="auto">
                    <a:xfrm rot="-5400000">
                      <a:off x="6987" y="7027"/>
                      <a:ext cx="1939" cy="963"/>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defRPr/>
                      </a:pPr>
                      <a:endParaRPr lang="en-GB" altLang="en-US" sz="1350">
                        <a:solidFill>
                          <a:prstClr val="black"/>
                        </a:solidFill>
                      </a:endParaRPr>
                    </a:p>
                  </p:txBody>
                </p:sp>
              </p:grpSp>
            </p:grpSp>
            <p:cxnSp>
              <p:nvCxnSpPr>
                <p:cNvPr id="8206"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8207"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8208"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8204"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
        <p:nvSpPr>
          <p:cNvPr id="8196" name="Text Box 2"/>
          <p:cNvSpPr txBox="1">
            <a:spLocks noChangeArrowheads="1"/>
          </p:cNvSpPr>
          <p:nvPr/>
        </p:nvSpPr>
        <p:spPr bwMode="auto">
          <a:xfrm>
            <a:off x="908889" y="388937"/>
            <a:ext cx="4303459" cy="2953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defRPr/>
            </a:pPr>
            <a:r>
              <a:rPr lang="en-GB" altLang="en-US" sz="1100" dirty="0">
                <a:solidFill>
                  <a:srgbClr val="000000"/>
                </a:solidFill>
                <a:latin typeface="Comic Sans MS" panose="030F0702030302020204" pitchFamily="66" charset="0"/>
              </a:rPr>
              <a:t>Teachers plan, deliver then assess. If concerns </a:t>
            </a:r>
            <a:r>
              <a:rPr lang="en-GB" altLang="en-US" sz="1100" dirty="0" smtClean="0">
                <a:solidFill>
                  <a:srgbClr val="000000"/>
                </a:solidFill>
                <a:latin typeface="Comic Sans MS" panose="030F0702030302020204" pitchFamily="66" charset="0"/>
              </a:rPr>
              <a:t>continue, differentiated </a:t>
            </a:r>
            <a:r>
              <a:rPr lang="en-GB" altLang="en-US" sz="1100" dirty="0">
                <a:solidFill>
                  <a:srgbClr val="000000"/>
                </a:solidFill>
                <a:latin typeface="Comic Sans MS" panose="030F0702030302020204" pitchFamily="66" charset="0"/>
              </a:rPr>
              <a:t>or </a:t>
            </a:r>
            <a:r>
              <a:rPr lang="en-GB" altLang="en-US" sz="1100" dirty="0" err="1">
                <a:solidFill>
                  <a:srgbClr val="000000"/>
                </a:solidFill>
                <a:latin typeface="Comic Sans MS" panose="030F0702030302020204" pitchFamily="66" charset="0"/>
              </a:rPr>
              <a:t>scaffolded</a:t>
            </a:r>
            <a:r>
              <a:rPr lang="en-GB" altLang="en-US" sz="1100" dirty="0">
                <a:solidFill>
                  <a:srgbClr val="000000"/>
                </a:solidFill>
                <a:latin typeface="Comic Sans MS" panose="030F0702030302020204" pitchFamily="66" charset="0"/>
              </a:rPr>
              <a:t> activities will be prepared. The </a:t>
            </a:r>
            <a:r>
              <a:rPr lang="en-GB" altLang="en-US" sz="1100" dirty="0" err="1">
                <a:solidFill>
                  <a:srgbClr val="000000"/>
                </a:solidFill>
                <a:latin typeface="Comic Sans MS" panose="030F0702030302020204" pitchFamily="66" charset="0"/>
              </a:rPr>
              <a:t>SENDCo</a:t>
            </a:r>
            <a:r>
              <a:rPr lang="en-GB" altLang="en-US" sz="1100" dirty="0">
                <a:solidFill>
                  <a:srgbClr val="000000"/>
                </a:solidFill>
                <a:latin typeface="Comic Sans MS" panose="030F0702030302020204" pitchFamily="66" charset="0"/>
              </a:rPr>
              <a:t> will be informed and a cause for concern may be completed.</a:t>
            </a:r>
          </a:p>
          <a:p>
            <a:pPr algn="just">
              <a:spcBef>
                <a:spcPct val="0"/>
              </a:spcBef>
              <a:defRPr/>
            </a:pPr>
            <a:r>
              <a:rPr lang="en-GB" altLang="en-US" sz="1100" dirty="0">
                <a:solidFill>
                  <a:srgbClr val="000000"/>
                </a:solidFill>
                <a:latin typeface="Comic Sans MS" panose="030F0702030302020204" pitchFamily="66" charset="0"/>
              </a:rPr>
              <a:t>Parents can contact the </a:t>
            </a:r>
            <a:r>
              <a:rPr lang="en-GB" altLang="en-US" sz="1100" dirty="0" err="1">
                <a:solidFill>
                  <a:srgbClr val="000000"/>
                </a:solidFill>
                <a:latin typeface="Comic Sans MS" panose="030F0702030302020204" pitchFamily="66" charset="0"/>
              </a:rPr>
              <a:t>SENDCo</a:t>
            </a:r>
            <a:r>
              <a:rPr lang="en-GB" altLang="en-US" sz="1100" dirty="0">
                <a:solidFill>
                  <a:srgbClr val="000000"/>
                </a:solidFill>
                <a:latin typeface="Comic Sans MS" panose="030F0702030302020204" pitchFamily="66" charset="0"/>
              </a:rPr>
              <a:t>, </a:t>
            </a:r>
            <a:r>
              <a:rPr lang="en-GB" altLang="en-US" sz="1100" dirty="0" smtClean="0">
                <a:solidFill>
                  <a:srgbClr val="000000"/>
                </a:solidFill>
                <a:latin typeface="Comic Sans MS" panose="030F0702030302020204" pitchFamily="66" charset="0"/>
              </a:rPr>
              <a:t>Miss McClelland, </a:t>
            </a:r>
            <a:r>
              <a:rPr lang="en-GB" altLang="en-US" sz="1100" dirty="0">
                <a:solidFill>
                  <a:srgbClr val="000000"/>
                </a:solidFill>
                <a:latin typeface="Comic Sans MS" panose="030F0702030302020204" pitchFamily="66" charset="0"/>
              </a:rPr>
              <a:t>before/after the school day. An appointment can be made to have an in depth conversation.</a:t>
            </a:r>
          </a:p>
          <a:p>
            <a:pPr algn="just">
              <a:spcBef>
                <a:spcPct val="0"/>
              </a:spcBef>
              <a:defRPr/>
            </a:pPr>
            <a:r>
              <a:rPr lang="en-GB" altLang="en-US" sz="1100" dirty="0">
                <a:solidFill>
                  <a:srgbClr val="000000"/>
                </a:solidFill>
                <a:latin typeface="Comic Sans MS" panose="030F0702030302020204" pitchFamily="66" charset="0"/>
              </a:rPr>
              <a:t>We offer a variety of teaching styles, programs and strategies to enable pupils to achieve their full potential, This is our CORE offer available to all pupils.</a:t>
            </a:r>
          </a:p>
          <a:p>
            <a:pPr algn="just">
              <a:spcBef>
                <a:spcPct val="0"/>
              </a:spcBef>
              <a:defRPr/>
            </a:pPr>
            <a:r>
              <a:rPr lang="en-GB" altLang="en-US" sz="1100" dirty="0">
                <a:solidFill>
                  <a:srgbClr val="000000"/>
                </a:solidFill>
                <a:latin typeface="Comic Sans MS" panose="030F0702030302020204" pitchFamily="66" charset="0"/>
              </a:rPr>
              <a:t>Parents can contact the </a:t>
            </a:r>
            <a:r>
              <a:rPr lang="en-GB" altLang="en-US" sz="1100" dirty="0" smtClean="0">
                <a:solidFill>
                  <a:srgbClr val="000000"/>
                </a:solidFill>
                <a:latin typeface="Comic Sans MS" panose="030F0702030302020204" pitchFamily="66" charset="0"/>
              </a:rPr>
              <a:t>class teacher </a:t>
            </a:r>
            <a:r>
              <a:rPr lang="en-GB" altLang="en-US" sz="1100" dirty="0">
                <a:solidFill>
                  <a:srgbClr val="000000"/>
                </a:solidFill>
                <a:latin typeface="Comic Sans MS" panose="030F0702030302020204" pitchFamily="66" charset="0"/>
              </a:rPr>
              <a:t>before/after school or make an appointment to have an in depth conversation.</a:t>
            </a:r>
          </a:p>
          <a:p>
            <a:pPr algn="just">
              <a:spcBef>
                <a:spcPct val="0"/>
              </a:spcBef>
              <a:defRPr/>
            </a:pPr>
            <a:r>
              <a:rPr lang="en-GB" altLang="en-US" sz="1100" dirty="0">
                <a:solidFill>
                  <a:srgbClr val="000000"/>
                </a:solidFill>
                <a:latin typeface="Comic Sans MS" panose="030F0702030302020204" pitchFamily="66" charset="0"/>
              </a:rPr>
              <a:t>Pupils are fully involved in their learning, being made aware of objectives and what they need to do to make progress.</a:t>
            </a:r>
            <a:endParaRPr lang="en-US" altLang="en-US" sz="1100" dirty="0">
              <a:solidFill>
                <a:srgbClr val="000000"/>
              </a:solidFill>
              <a:latin typeface="Comic Sans MS" panose="030F0702030302020204" pitchFamily="66" charset="0"/>
            </a:endParaRPr>
          </a:p>
          <a:p>
            <a:pPr algn="just">
              <a:spcBef>
                <a:spcPct val="0"/>
              </a:spcBef>
              <a:defRPr/>
            </a:pPr>
            <a:endParaRPr lang="en-GB" altLang="en-US" sz="1000" dirty="0">
              <a:solidFill>
                <a:srgbClr val="000000"/>
              </a:solidFill>
              <a:latin typeface="Calibri" panose="020F0502020204030204" pitchFamily="34" charset="0"/>
            </a:endParaRPr>
          </a:p>
        </p:txBody>
      </p:sp>
      <p:sp>
        <p:nvSpPr>
          <p:cNvPr id="51" name="Text Box 2"/>
          <p:cNvSpPr txBox="1">
            <a:spLocks noChangeArrowheads="1"/>
          </p:cNvSpPr>
          <p:nvPr/>
        </p:nvSpPr>
        <p:spPr bwMode="auto">
          <a:xfrm>
            <a:off x="6880456" y="220664"/>
            <a:ext cx="4635269" cy="2982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SEND pupils will be included in all classroom activities. Their tasks will be prepared and marked by the </a:t>
            </a:r>
            <a:r>
              <a:rPr lang="en-GB" sz="1100" dirty="0" smtClean="0">
                <a:solidFill>
                  <a:prstClr val="black"/>
                </a:solidFill>
                <a:latin typeface="Comic Sans MS" panose="030F0702030302020204" pitchFamily="66" charset="0"/>
              </a:rPr>
              <a:t>class </a:t>
            </a:r>
            <a:r>
              <a:rPr lang="en-GB" sz="1100" dirty="0">
                <a:solidFill>
                  <a:prstClr val="black"/>
                </a:solidFill>
                <a:latin typeface="Comic Sans MS" panose="030F0702030302020204" pitchFamily="66" charset="0"/>
              </a:rPr>
              <a:t>t</a:t>
            </a:r>
            <a:r>
              <a:rPr lang="en-GB" sz="1100" dirty="0" smtClean="0">
                <a:solidFill>
                  <a:prstClr val="black"/>
                </a:solidFill>
                <a:latin typeface="Comic Sans MS" panose="030F0702030302020204" pitchFamily="66" charset="0"/>
              </a:rPr>
              <a:t>eacher </a:t>
            </a:r>
            <a:r>
              <a:rPr lang="en-GB" sz="1100" dirty="0">
                <a:solidFill>
                  <a:prstClr val="black"/>
                </a:solidFill>
                <a:latin typeface="Comic Sans MS" panose="030F0702030302020204" pitchFamily="66" charset="0"/>
              </a:rPr>
              <a:t>or TA. They will be taught directly by the </a:t>
            </a:r>
            <a:r>
              <a:rPr lang="en-GB" sz="1100" dirty="0" smtClean="0">
                <a:solidFill>
                  <a:prstClr val="black"/>
                </a:solidFill>
                <a:latin typeface="Comic Sans MS" panose="030F0702030302020204" pitchFamily="66" charset="0"/>
              </a:rPr>
              <a:t>teacher </a:t>
            </a:r>
            <a:r>
              <a:rPr lang="en-GB" sz="1100" dirty="0">
                <a:solidFill>
                  <a:prstClr val="black"/>
                </a:solidFill>
                <a:latin typeface="Comic Sans MS" panose="030F0702030302020204" pitchFamily="66" charset="0"/>
              </a:rPr>
              <a:t>wherever possible. </a:t>
            </a:r>
          </a:p>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We are fortunate to have a number of experienced teachers and teaching assistants on our staff and we share our expertise. Teachers may also seek advice from external agencies.</a:t>
            </a:r>
          </a:p>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We ensure that information about a child’s SEN Support </a:t>
            </a:r>
            <a:r>
              <a:rPr lang="en-GB" sz="1100" dirty="0" smtClean="0">
                <a:solidFill>
                  <a:prstClr val="black"/>
                </a:solidFill>
                <a:latin typeface="Comic Sans MS" panose="030F0702030302020204" pitchFamily="66" charset="0"/>
              </a:rPr>
              <a:t>Plan, GRIP </a:t>
            </a:r>
            <a:r>
              <a:rPr lang="en-GB" sz="1100" dirty="0">
                <a:solidFill>
                  <a:prstClr val="black"/>
                </a:solidFill>
                <a:latin typeface="Comic Sans MS" panose="030F0702030302020204" pitchFamily="66" charset="0"/>
              </a:rPr>
              <a:t>or EHC plan is shared and understood by teachers and all relevant staff who work with that child.</a:t>
            </a:r>
          </a:p>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We will include parents and the child in writing SEN Support plans.</a:t>
            </a:r>
          </a:p>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Our school and staff aim to</a:t>
            </a:r>
            <a:r>
              <a:rPr lang="en-GB" sz="1100" dirty="0">
                <a:latin typeface="Comic Sans MS" panose="030F0702030302020204" pitchFamily="66" charset="0"/>
              </a:rPr>
              <a:t> do everything to meet pupils’ special educational needs. </a:t>
            </a:r>
          </a:p>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All SEND children have the same right to facilities and extra curricular activities.</a:t>
            </a:r>
          </a:p>
          <a:p>
            <a:pPr marL="128588" indent="-128588" algn="just">
              <a:buFont typeface="Arial" panose="020B0604020202020204" pitchFamily="34" charset="0"/>
              <a:buChar char="•"/>
              <a:defRPr/>
            </a:pPr>
            <a:r>
              <a:rPr lang="en-GB" sz="1100" dirty="0">
                <a:solidFill>
                  <a:prstClr val="black"/>
                </a:solidFill>
                <a:latin typeface="Comic Sans MS" panose="030F0702030302020204" pitchFamily="66" charset="0"/>
              </a:rPr>
              <a:t>We carefully plan for transition for children with SEND, for both in year transition and transitions to secondary school.</a:t>
            </a:r>
          </a:p>
          <a:p>
            <a:pPr>
              <a:defRPr/>
            </a:pPr>
            <a:endParaRPr lang="en-US" altLang="en-US" sz="825" dirty="0">
              <a:solidFill>
                <a:prstClr val="black"/>
              </a:solidFill>
              <a:latin typeface="Arial" pitchFamily="34" charset="0"/>
            </a:endParaRPr>
          </a:p>
        </p:txBody>
      </p:sp>
      <p:sp>
        <p:nvSpPr>
          <p:cNvPr id="8198" name="Text Box 2"/>
          <p:cNvSpPr txBox="1">
            <a:spLocks noChangeArrowheads="1"/>
          </p:cNvSpPr>
          <p:nvPr/>
        </p:nvSpPr>
        <p:spPr bwMode="auto">
          <a:xfrm>
            <a:off x="1015073" y="3641883"/>
            <a:ext cx="4115727" cy="2654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71450" indent="-171450">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pPr>
            <a:endParaRPr lang="en-GB" altLang="en-US" sz="1100" dirty="0">
              <a:solidFill>
                <a:srgbClr val="000000"/>
              </a:solidFill>
              <a:latin typeface="Comic Sans MS" panose="030F0702030302020204" pitchFamily="66" charset="0"/>
            </a:endParaRPr>
          </a:p>
          <a:p>
            <a:pPr algn="just">
              <a:spcBef>
                <a:spcPct val="0"/>
              </a:spcBef>
            </a:pPr>
            <a:endParaRPr lang="en-GB" altLang="en-US" sz="1100" dirty="0">
              <a:solidFill>
                <a:srgbClr val="000000"/>
              </a:solidFill>
              <a:latin typeface="Comic Sans MS" panose="030F0702030302020204" pitchFamily="66" charset="0"/>
            </a:endParaRPr>
          </a:p>
          <a:p>
            <a:pPr algn="just">
              <a:spcBef>
                <a:spcPct val="0"/>
              </a:spcBef>
            </a:pPr>
            <a:endParaRPr lang="en-GB" altLang="en-US" sz="1100" dirty="0">
              <a:solidFill>
                <a:srgbClr val="000000"/>
              </a:solidFill>
              <a:latin typeface="Comic Sans MS" panose="030F0702030302020204" pitchFamily="66" charset="0"/>
            </a:endParaRPr>
          </a:p>
          <a:p>
            <a:pPr algn="just">
              <a:spcBef>
                <a:spcPct val="0"/>
              </a:spcBef>
            </a:pPr>
            <a:r>
              <a:rPr lang="en-GB" altLang="en-US" sz="1100" dirty="0">
                <a:solidFill>
                  <a:srgbClr val="000000"/>
                </a:solidFill>
                <a:latin typeface="Comic Sans MS" panose="030F0702030302020204" pitchFamily="66" charset="0"/>
              </a:rPr>
              <a:t>Keeping in touch with the parent/carer is vital.</a:t>
            </a:r>
          </a:p>
          <a:p>
            <a:pPr algn="just">
              <a:spcBef>
                <a:spcPct val="0"/>
              </a:spcBef>
            </a:pPr>
            <a:r>
              <a:rPr lang="en-GB" altLang="en-US" sz="1100" dirty="0">
                <a:solidFill>
                  <a:srgbClr val="000000"/>
                </a:solidFill>
                <a:latin typeface="Comic Sans MS" panose="030F0702030302020204" pitchFamily="66" charset="0"/>
              </a:rPr>
              <a:t>You will be invited to SEN support meetings at least three times a year. If concerns arise or needs change, </a:t>
            </a:r>
            <a:r>
              <a:rPr lang="en-GB" altLang="en-US" sz="1100" dirty="0" smtClean="0">
                <a:solidFill>
                  <a:srgbClr val="000000"/>
                </a:solidFill>
                <a:latin typeface="Comic Sans MS" panose="030F0702030302020204" pitchFamily="66" charset="0"/>
              </a:rPr>
              <a:t>a </a:t>
            </a:r>
            <a:r>
              <a:rPr lang="en-GB" altLang="en-US" sz="1100" dirty="0">
                <a:solidFill>
                  <a:srgbClr val="000000"/>
                </a:solidFill>
                <a:latin typeface="Comic Sans MS" panose="030F0702030302020204" pitchFamily="66" charset="0"/>
              </a:rPr>
              <a:t>meeting can be organised as appropriate. </a:t>
            </a:r>
          </a:p>
          <a:p>
            <a:pPr algn="just">
              <a:spcBef>
                <a:spcPct val="0"/>
              </a:spcBef>
            </a:pPr>
            <a:r>
              <a:rPr lang="en-GB" altLang="en-US" sz="1100" dirty="0">
                <a:solidFill>
                  <a:srgbClr val="000000"/>
                </a:solidFill>
                <a:latin typeface="Comic Sans MS" panose="030F0702030302020204" pitchFamily="66" charset="0"/>
              </a:rPr>
              <a:t>We monitor progress via half-termly tracking. Decisions will be made as to how best to move a child forward. Interventions are reviewed to monitor their effectiveness. We also observe teaching to ensure  the needs of all pupils are catered for.</a:t>
            </a:r>
          </a:p>
          <a:p>
            <a:pPr algn="just">
              <a:spcBef>
                <a:spcPct val="0"/>
              </a:spcBef>
            </a:pPr>
            <a:r>
              <a:rPr lang="en-GB" altLang="en-US" sz="1100" dirty="0">
                <a:solidFill>
                  <a:srgbClr val="000000"/>
                </a:solidFill>
                <a:latin typeface="Comic Sans MS" panose="030F0702030302020204" pitchFamily="66" charset="0"/>
              </a:rPr>
              <a:t>Parents/carers find additional information in our SEND policy and also on the </a:t>
            </a:r>
            <a:r>
              <a:rPr lang="en-GB" altLang="en-US" sz="1100" dirty="0" smtClean="0">
                <a:solidFill>
                  <a:srgbClr val="000000"/>
                </a:solidFill>
                <a:latin typeface="Comic Sans MS" panose="030F0702030302020204" pitchFamily="66" charset="0"/>
              </a:rPr>
              <a:t>Derbyshire Local Offer Page.</a:t>
            </a:r>
            <a:endParaRPr lang="en-GB" altLang="en-US" sz="1100" dirty="0">
              <a:solidFill>
                <a:srgbClr val="000000"/>
              </a:solidFill>
              <a:latin typeface="Comic Sans MS" panose="030F0702030302020204" pitchFamily="66" charset="0"/>
            </a:endParaRPr>
          </a:p>
          <a:p>
            <a:pPr algn="just">
              <a:spcBef>
                <a:spcPct val="0"/>
              </a:spcBef>
            </a:pPr>
            <a:endParaRPr lang="en-GB" altLang="en-US" sz="1200" dirty="0">
              <a:solidFill>
                <a:srgbClr val="000000"/>
              </a:solidFill>
              <a:latin typeface="Calibri" panose="020F0502020204030204" pitchFamily="34" charset="0"/>
            </a:endParaRPr>
          </a:p>
        </p:txBody>
      </p:sp>
      <p:sp>
        <p:nvSpPr>
          <p:cNvPr id="8199" name="Text Box 2"/>
          <p:cNvSpPr txBox="1">
            <a:spLocks noChangeArrowheads="1"/>
          </p:cNvSpPr>
          <p:nvPr/>
        </p:nvSpPr>
        <p:spPr bwMode="auto">
          <a:xfrm>
            <a:off x="6651626" y="4176713"/>
            <a:ext cx="3033713"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85750" indent="-285750">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pPr>
            <a:endParaRPr lang="en-GB" altLang="en-US" sz="900">
              <a:solidFill>
                <a:srgbClr val="000000"/>
              </a:solidFill>
              <a:latin typeface="Calibri" panose="020F0502020204030204" pitchFamily="34" charset="0"/>
            </a:endParaRPr>
          </a:p>
        </p:txBody>
      </p:sp>
      <p:sp>
        <p:nvSpPr>
          <p:cNvPr id="8200" name="Text Box 2"/>
          <p:cNvSpPr txBox="1">
            <a:spLocks noChangeArrowheads="1"/>
          </p:cNvSpPr>
          <p:nvPr/>
        </p:nvSpPr>
        <p:spPr bwMode="auto">
          <a:xfrm>
            <a:off x="7122974" y="3721303"/>
            <a:ext cx="4590581" cy="297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1100" b="1" u="sng" dirty="0" smtClean="0">
                <a:solidFill>
                  <a:srgbClr val="000000"/>
                </a:solidFill>
                <a:latin typeface="Comic Sans MS" panose="030F0702030302020204" pitchFamily="66" charset="0"/>
              </a:rPr>
              <a:t>All </a:t>
            </a:r>
            <a:r>
              <a:rPr lang="en-GB" altLang="en-US" sz="1100" b="1" u="sng" dirty="0">
                <a:solidFill>
                  <a:srgbClr val="000000"/>
                </a:solidFill>
                <a:latin typeface="Comic Sans MS" panose="030F0702030302020204" pitchFamily="66" charset="0"/>
              </a:rPr>
              <a:t>pupils will receive Class teacher input via </a:t>
            </a:r>
            <a:r>
              <a:rPr lang="en-GB" altLang="en-US" sz="1100" b="1" u="sng" dirty="0" smtClean="0">
                <a:solidFill>
                  <a:srgbClr val="000000"/>
                </a:solidFill>
                <a:latin typeface="Comic Sans MS" panose="030F0702030302020204" pitchFamily="66" charset="0"/>
              </a:rPr>
              <a:t>excellent </a:t>
            </a:r>
            <a:r>
              <a:rPr lang="en-GB" altLang="en-US" sz="1100" b="1" u="sng" dirty="0">
                <a:solidFill>
                  <a:srgbClr val="000000"/>
                </a:solidFill>
                <a:latin typeface="Comic Sans MS" panose="030F0702030302020204" pitchFamily="66" charset="0"/>
              </a:rPr>
              <a:t>targeted classroom teaching also </a:t>
            </a:r>
            <a:r>
              <a:rPr lang="en-GB" altLang="en-US" sz="1100" b="1" u="sng" dirty="0" smtClean="0">
                <a:solidFill>
                  <a:srgbClr val="000000"/>
                </a:solidFill>
                <a:latin typeface="Comic Sans MS" panose="030F0702030302020204" pitchFamily="66" charset="0"/>
              </a:rPr>
              <a:t>known </a:t>
            </a:r>
            <a:r>
              <a:rPr lang="en-GB" altLang="en-US" sz="1100" b="1" u="sng" dirty="0">
                <a:solidFill>
                  <a:srgbClr val="000000"/>
                </a:solidFill>
                <a:latin typeface="Comic Sans MS" panose="030F0702030302020204" pitchFamily="66" charset="0"/>
              </a:rPr>
              <a:t>as Quality First Teaching</a:t>
            </a:r>
            <a:endParaRPr lang="en-GB" altLang="en-US" sz="1100" dirty="0">
              <a:solidFill>
                <a:srgbClr val="000000"/>
              </a:solidFill>
              <a:latin typeface="Comic Sans MS" panose="030F0702030302020204" pitchFamily="66" charset="0"/>
            </a:endParaRPr>
          </a:p>
          <a:p>
            <a:pPr>
              <a:spcBef>
                <a:spcPct val="0"/>
              </a:spcBef>
              <a:buFontTx/>
              <a:buNone/>
            </a:pPr>
            <a:r>
              <a:rPr lang="en-GB" altLang="en-US" sz="1100" dirty="0">
                <a:solidFill>
                  <a:srgbClr val="000000"/>
                </a:solidFill>
                <a:latin typeface="Comic Sans MS" panose="030F0702030302020204" pitchFamily="66" charset="0"/>
              </a:rPr>
              <a:t>	For your child this would mean:</a:t>
            </a:r>
          </a:p>
          <a:p>
            <a:pPr>
              <a:spcBef>
                <a:spcPct val="0"/>
              </a:spcBef>
            </a:pPr>
            <a:r>
              <a:rPr lang="en-GB" altLang="en-US" sz="1100" dirty="0">
                <a:solidFill>
                  <a:srgbClr val="000000"/>
                </a:solidFill>
                <a:latin typeface="Comic Sans MS" panose="030F0702030302020204" pitchFamily="66" charset="0"/>
              </a:rPr>
              <a:t>That the teacher has the highest possible expectations for your child and all pupils in their class. </a:t>
            </a:r>
            <a:r>
              <a:rPr lang="en-GB" altLang="en-US" sz="1100" dirty="0" smtClean="0">
                <a:solidFill>
                  <a:srgbClr val="000000"/>
                </a:solidFill>
                <a:latin typeface="Comic Sans MS" panose="030F0702030302020204" pitchFamily="66" charset="0"/>
              </a:rPr>
              <a:t>Differentiated/</a:t>
            </a:r>
            <a:r>
              <a:rPr lang="en-GB" altLang="en-US" sz="1100" dirty="0" err="1" smtClean="0">
                <a:solidFill>
                  <a:srgbClr val="000000"/>
                </a:solidFill>
                <a:latin typeface="Comic Sans MS" panose="030F0702030302020204" pitchFamily="66" charset="0"/>
              </a:rPr>
              <a:t>scaffolded</a:t>
            </a:r>
            <a:r>
              <a:rPr lang="en-GB" altLang="en-US" sz="1100" dirty="0" smtClean="0">
                <a:solidFill>
                  <a:srgbClr val="000000"/>
                </a:solidFill>
                <a:latin typeface="Comic Sans MS" panose="030F0702030302020204" pitchFamily="66" charset="0"/>
              </a:rPr>
              <a:t> </a:t>
            </a:r>
            <a:r>
              <a:rPr lang="en-GB" altLang="en-US" sz="1100" dirty="0">
                <a:solidFill>
                  <a:srgbClr val="000000"/>
                </a:solidFill>
                <a:latin typeface="Comic Sans MS" panose="030F0702030302020204" pitchFamily="66" charset="0"/>
              </a:rPr>
              <a:t>activities will allow all pupils to make progress.</a:t>
            </a:r>
            <a:endParaRPr lang="en-US" altLang="en-US" sz="1100" dirty="0">
              <a:solidFill>
                <a:srgbClr val="000000"/>
              </a:solidFill>
              <a:latin typeface="Comic Sans MS" panose="030F0702030302020204" pitchFamily="66" charset="0"/>
            </a:endParaRPr>
          </a:p>
          <a:p>
            <a:pPr>
              <a:spcBef>
                <a:spcPct val="0"/>
              </a:spcBef>
            </a:pPr>
            <a:r>
              <a:rPr lang="en-US" altLang="en-US" sz="1100" dirty="0">
                <a:solidFill>
                  <a:srgbClr val="000000"/>
                </a:solidFill>
                <a:latin typeface="Comic Sans MS" panose="030F0702030302020204" pitchFamily="66" charset="0"/>
              </a:rPr>
              <a:t>The services we use to provide for and support our children include Specialist Teachers, Speech and Language, Occupational Therapy, </a:t>
            </a:r>
            <a:r>
              <a:rPr lang="en-US" altLang="en-US" sz="1100" dirty="0" smtClean="0">
                <a:solidFill>
                  <a:srgbClr val="000000"/>
                </a:solidFill>
                <a:latin typeface="Comic Sans MS" panose="030F0702030302020204" pitchFamily="66" charset="0"/>
              </a:rPr>
              <a:t>HYM </a:t>
            </a:r>
            <a:r>
              <a:rPr lang="en-US" altLang="en-US" sz="1100" dirty="0">
                <a:solidFill>
                  <a:srgbClr val="000000"/>
                </a:solidFill>
                <a:latin typeface="Comic Sans MS" panose="030F0702030302020204" pitchFamily="66" charset="0"/>
              </a:rPr>
              <a:t>and </a:t>
            </a:r>
            <a:r>
              <a:rPr lang="en-US" altLang="en-US" sz="1100" dirty="0" smtClean="0">
                <a:solidFill>
                  <a:srgbClr val="000000"/>
                </a:solidFill>
                <a:latin typeface="Comic Sans MS" panose="030F0702030302020204" pitchFamily="66" charset="0"/>
              </a:rPr>
              <a:t>the </a:t>
            </a:r>
            <a:r>
              <a:rPr lang="en-US" altLang="en-US" sz="1100" dirty="0">
                <a:solidFill>
                  <a:srgbClr val="000000"/>
                </a:solidFill>
                <a:latin typeface="Comic Sans MS" panose="030F0702030302020204" pitchFamily="66" charset="0"/>
              </a:rPr>
              <a:t>Educational Psychologist.</a:t>
            </a:r>
          </a:p>
          <a:p>
            <a:pPr>
              <a:spcBef>
                <a:spcPct val="0"/>
              </a:spcBef>
            </a:pPr>
            <a:r>
              <a:rPr lang="en-US" altLang="en-US" sz="1100" dirty="0">
                <a:solidFill>
                  <a:srgbClr val="000000"/>
                </a:solidFill>
                <a:latin typeface="Comic Sans MS" panose="030F0702030302020204" pitchFamily="66" charset="0"/>
              </a:rPr>
              <a:t>Parents will be asked for permission before any agency becomes involved and they will kept informed of engagement in additional provision, receiving reports and updates. </a:t>
            </a:r>
          </a:p>
          <a:p>
            <a:pPr>
              <a:spcBef>
                <a:spcPct val="0"/>
              </a:spcBef>
            </a:pPr>
            <a:r>
              <a:rPr lang="en-US" altLang="en-US" sz="1100" dirty="0">
                <a:solidFill>
                  <a:srgbClr val="000000"/>
                </a:solidFill>
                <a:latin typeface="Comic Sans MS" panose="030F0702030302020204" pitchFamily="66" charset="0"/>
              </a:rPr>
              <a:t>We encourage parents to become involved in the additional provision. Often meetings can be arranged with the relevant specialists.</a:t>
            </a:r>
          </a:p>
          <a:p>
            <a:pPr>
              <a:spcBef>
                <a:spcPct val="0"/>
              </a:spcBef>
            </a:pPr>
            <a:endParaRPr lang="en-GB" altLang="en-US" sz="1000" dirty="0">
              <a:solidFill>
                <a:srgbClr val="000000"/>
              </a:solidFill>
            </a:endParaRPr>
          </a:p>
          <a:p>
            <a:pPr>
              <a:spcBef>
                <a:spcPct val="0"/>
              </a:spcBef>
              <a:buFontTx/>
              <a:buNone/>
            </a:pPr>
            <a:endParaRPr lang="en-US" altLang="en-US" sz="1300" dirty="0">
              <a:solidFill>
                <a:srgbClr val="000000"/>
              </a:solidFill>
            </a:endParaRPr>
          </a:p>
        </p:txBody>
      </p:sp>
    </p:spTree>
    <p:extLst>
      <p:ext uri="{BB962C8B-B14F-4D97-AF65-F5344CB8AC3E}">
        <p14:creationId xmlns:p14="http://schemas.microsoft.com/office/powerpoint/2010/main" val="58912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975" y="285751"/>
            <a:ext cx="11334750" cy="5724644"/>
          </a:xfrm>
          <a:prstGeom prst="rect">
            <a:avLst/>
          </a:prstGeom>
        </p:spPr>
        <p:txBody>
          <a:bodyPr wrap="square">
            <a:spAutoFit/>
          </a:bodyPr>
          <a:lstStyle/>
          <a:p>
            <a:pPr algn="ctr">
              <a:defRPr/>
            </a:pPr>
            <a:r>
              <a:rPr lang="en-GB" sz="2800" b="1" u="sng" dirty="0">
                <a:latin typeface="Comic Sans MS" panose="030F0702030302020204" pitchFamily="66" charset="0"/>
              </a:rPr>
              <a:t>Policies and </a:t>
            </a:r>
            <a:r>
              <a:rPr lang="en-GB" sz="2800" b="1" u="sng" dirty="0" smtClean="0">
                <a:latin typeface="Comic Sans MS" panose="030F0702030302020204" pitchFamily="66" charset="0"/>
              </a:rPr>
              <a:t>Support</a:t>
            </a:r>
          </a:p>
          <a:p>
            <a:pPr algn="ctr">
              <a:defRPr/>
            </a:pPr>
            <a:endParaRPr lang="en-GB" b="1" u="sng" dirty="0">
              <a:latin typeface="Comic Sans MS" panose="030F0702030302020204" pitchFamily="66" charset="0"/>
            </a:endParaRPr>
          </a:p>
          <a:p>
            <a:pPr>
              <a:defRPr/>
            </a:pPr>
            <a:r>
              <a:rPr lang="en-GB" sz="2000" b="1" u="sng" dirty="0">
                <a:latin typeface="Comic Sans MS" panose="030F0702030302020204" pitchFamily="66" charset="0"/>
              </a:rPr>
              <a:t>Policies relevant to </a:t>
            </a:r>
            <a:r>
              <a:rPr lang="en-GB" sz="2000" b="1" u="sng" dirty="0" smtClean="0">
                <a:latin typeface="Comic Sans MS" panose="030F0702030302020204" pitchFamily="66" charset="0"/>
              </a:rPr>
              <a:t>SEND:</a:t>
            </a:r>
          </a:p>
          <a:p>
            <a:pPr>
              <a:defRPr/>
            </a:pPr>
            <a:endParaRPr lang="en-GB" sz="2000" b="1" u="sng" dirty="0">
              <a:latin typeface="Comic Sans MS" panose="030F0702030302020204" pitchFamily="66" charset="0"/>
            </a:endParaRPr>
          </a:p>
          <a:p>
            <a:pPr marL="285750" indent="-285750">
              <a:buFont typeface="Arial" panose="020B0604020202020204" pitchFamily="34" charset="0"/>
              <a:buChar char="•"/>
              <a:defRPr/>
            </a:pPr>
            <a:r>
              <a:rPr lang="en-GB" sz="2000" dirty="0" smtClean="0">
                <a:latin typeface="Comic Sans MS" panose="030F0702030302020204" pitchFamily="66" charset="0"/>
              </a:rPr>
              <a:t>SEND </a:t>
            </a:r>
            <a:r>
              <a:rPr lang="en-GB" sz="2000" dirty="0">
                <a:latin typeface="Comic Sans MS" panose="030F0702030302020204" pitchFamily="66" charset="0"/>
              </a:rPr>
              <a:t>and Inclusion Policy </a:t>
            </a:r>
            <a:endParaRPr lang="en-GB" sz="2000" dirty="0" smtClean="0">
              <a:latin typeface="Comic Sans MS" panose="030F0702030302020204" pitchFamily="66" charset="0"/>
            </a:endParaRPr>
          </a:p>
          <a:p>
            <a:pPr marL="285750" indent="-285750">
              <a:buFont typeface="Arial" panose="020B0604020202020204" pitchFamily="34" charset="0"/>
              <a:buChar char="•"/>
              <a:defRPr/>
            </a:pPr>
            <a:r>
              <a:rPr lang="en-GB" sz="2000" dirty="0" smtClean="0">
                <a:latin typeface="Comic Sans MS" panose="030F0702030302020204" pitchFamily="66" charset="0"/>
              </a:rPr>
              <a:t>Equality and Diversity Policy</a:t>
            </a:r>
          </a:p>
          <a:p>
            <a:pPr marL="285750" indent="-285750">
              <a:buFont typeface="Arial" panose="020B0604020202020204" pitchFamily="34" charset="0"/>
              <a:buChar char="•"/>
              <a:defRPr/>
            </a:pPr>
            <a:r>
              <a:rPr lang="en-GB" sz="2000" dirty="0" smtClean="0">
                <a:latin typeface="Comic Sans MS" panose="030F0702030302020204" pitchFamily="66" charset="0"/>
              </a:rPr>
              <a:t>Complaints Policy</a:t>
            </a:r>
            <a:endParaRPr lang="en-GB" sz="2000" dirty="0">
              <a:latin typeface="Comic Sans MS" panose="030F0702030302020204" pitchFamily="66" charset="0"/>
            </a:endParaRPr>
          </a:p>
          <a:p>
            <a:pPr marL="285750" indent="-285750">
              <a:buFont typeface="Arial" panose="020B0604020202020204" pitchFamily="34" charset="0"/>
              <a:buChar char="•"/>
              <a:defRPr/>
            </a:pPr>
            <a:r>
              <a:rPr lang="en-GB" sz="2000" dirty="0">
                <a:latin typeface="Comic Sans MS" panose="030F0702030302020204" pitchFamily="66" charset="0"/>
              </a:rPr>
              <a:t>SEN Code of Practice   </a:t>
            </a:r>
            <a:endParaRPr lang="en-GB" sz="2000" dirty="0" smtClean="0">
              <a:latin typeface="Comic Sans MS" panose="030F0702030302020204" pitchFamily="66" charset="0"/>
            </a:endParaRPr>
          </a:p>
          <a:p>
            <a:pPr>
              <a:defRPr/>
            </a:pPr>
            <a:endParaRPr lang="en-GB" sz="2000" dirty="0">
              <a:latin typeface="Comic Sans MS" panose="030F0702030302020204" pitchFamily="66" charset="0"/>
            </a:endParaRPr>
          </a:p>
          <a:p>
            <a:pPr>
              <a:defRPr/>
            </a:pPr>
            <a:r>
              <a:rPr lang="en-GB" sz="2000" b="1" u="sng" dirty="0">
                <a:latin typeface="Comic Sans MS" panose="030F0702030302020204" pitchFamily="66" charset="0"/>
              </a:rPr>
              <a:t>LA’s Local </a:t>
            </a:r>
            <a:r>
              <a:rPr lang="en-GB" sz="2000" b="1" u="sng" dirty="0" smtClean="0">
                <a:latin typeface="Comic Sans MS" panose="030F0702030302020204" pitchFamily="66" charset="0"/>
              </a:rPr>
              <a:t>Offer:</a:t>
            </a:r>
            <a:endParaRPr lang="en-GB" sz="2000" b="1" u="sng" dirty="0">
              <a:latin typeface="Comic Sans MS" panose="030F0702030302020204" pitchFamily="66" charset="0"/>
            </a:endParaRPr>
          </a:p>
          <a:p>
            <a:pPr>
              <a:defRPr/>
            </a:pPr>
            <a:r>
              <a:rPr lang="en-GB" sz="2000" dirty="0">
                <a:latin typeface="Comic Sans MS" panose="030F0702030302020204" pitchFamily="66" charset="0"/>
                <a:hlinkClick r:id="rId2"/>
              </a:rPr>
              <a:t>https://localoffer.derbyshire.gov.uk/#!/</a:t>
            </a:r>
            <a:r>
              <a:rPr lang="en-GB" sz="2000" dirty="0" smtClean="0">
                <a:latin typeface="Comic Sans MS" panose="030F0702030302020204" pitchFamily="66" charset="0"/>
                <a:hlinkClick r:id="rId2"/>
              </a:rPr>
              <a:t>directory</a:t>
            </a:r>
            <a:endParaRPr lang="en-GB" sz="2000" dirty="0" smtClean="0">
              <a:latin typeface="Comic Sans MS" panose="030F0702030302020204" pitchFamily="66" charset="0"/>
            </a:endParaRPr>
          </a:p>
          <a:p>
            <a:pPr>
              <a:defRPr/>
            </a:pPr>
            <a:endParaRPr lang="en-GB" sz="2000" dirty="0">
              <a:latin typeface="Comic Sans MS" panose="030F0702030302020204" pitchFamily="66" charset="0"/>
            </a:endParaRPr>
          </a:p>
          <a:p>
            <a:pPr>
              <a:defRPr/>
            </a:pPr>
            <a:r>
              <a:rPr lang="en-GB" sz="2000" b="1" u="sng" dirty="0">
                <a:latin typeface="Comic Sans MS" panose="030F0702030302020204" pitchFamily="66" charset="0"/>
              </a:rPr>
              <a:t>Support and advice:</a:t>
            </a:r>
          </a:p>
          <a:p>
            <a:pPr>
              <a:defRPr/>
            </a:pPr>
            <a:r>
              <a:rPr lang="en-GB" sz="2000" dirty="0">
                <a:latin typeface="Comic Sans MS" panose="030F0702030302020204" pitchFamily="66" charset="0"/>
              </a:rPr>
              <a:t>   </a:t>
            </a:r>
            <a:r>
              <a:rPr lang="en-GB" sz="2000" dirty="0" smtClean="0">
                <a:latin typeface="Comic Sans MS" panose="030F0702030302020204" pitchFamily="66" charset="0"/>
              </a:rPr>
              <a:t>SENDIASS: </a:t>
            </a:r>
          </a:p>
          <a:p>
            <a:pPr>
              <a:defRPr/>
            </a:pPr>
            <a:r>
              <a:rPr lang="en-GB" sz="2000" dirty="0" smtClean="0">
                <a:latin typeface="Comic Sans MS" panose="030F0702030302020204" pitchFamily="66" charset="0"/>
                <a:hlinkClick r:id="rId3"/>
              </a:rPr>
              <a:t>https</a:t>
            </a:r>
            <a:r>
              <a:rPr lang="en-GB" sz="2000" dirty="0">
                <a:latin typeface="Comic Sans MS" panose="030F0702030302020204" pitchFamily="66" charset="0"/>
                <a:hlinkClick r:id="rId3"/>
              </a:rPr>
              <a:t>://</a:t>
            </a:r>
            <a:r>
              <a:rPr lang="en-GB" sz="2000" dirty="0" smtClean="0">
                <a:latin typeface="Comic Sans MS" panose="030F0702030302020204" pitchFamily="66" charset="0"/>
                <a:hlinkClick r:id="rId3"/>
              </a:rPr>
              <a:t>www.derbyshireiass.co.uk/children-and-young-people/about-us/about-us.aspx</a:t>
            </a:r>
            <a:endParaRPr lang="en-GB" sz="2000" dirty="0" smtClean="0">
              <a:latin typeface="Comic Sans MS" panose="030F0702030302020204" pitchFamily="66" charset="0"/>
            </a:endParaRPr>
          </a:p>
          <a:p>
            <a:pPr>
              <a:defRPr/>
            </a:pPr>
            <a:endParaRPr lang="en-GB" sz="2000" dirty="0">
              <a:latin typeface="Comic Sans MS" panose="030F0702030302020204" pitchFamily="66" charset="0"/>
            </a:endParaRPr>
          </a:p>
          <a:p>
            <a:pPr>
              <a:defRPr/>
            </a:pPr>
            <a:r>
              <a:rPr lang="en-GB" sz="2000" dirty="0">
                <a:latin typeface="Comic Sans MS" panose="030F0702030302020204" pitchFamily="66" charset="0"/>
              </a:rPr>
              <a:t>   Tel: </a:t>
            </a:r>
            <a:r>
              <a:rPr lang="en-GB" sz="2000" dirty="0" smtClean="0">
                <a:latin typeface="Comic Sans MS" panose="030F0702030302020204" pitchFamily="66" charset="0"/>
              </a:rPr>
              <a:t>01629 533660</a:t>
            </a:r>
            <a:endParaRPr lang="en-GB" sz="2000" dirty="0">
              <a:latin typeface="Comic Sans MS" panose="030F0702030302020204" pitchFamily="66" charset="0"/>
            </a:endParaRPr>
          </a:p>
          <a:p>
            <a:pPr>
              <a:defRPr/>
            </a:pPr>
            <a:r>
              <a:rPr lang="en-GB" sz="2000" dirty="0">
                <a:latin typeface="Comic Sans MS" panose="030F0702030302020204" pitchFamily="66" charset="0"/>
              </a:rPr>
              <a:t>   email: ias.service@derbyshire.gov.uk</a:t>
            </a:r>
          </a:p>
        </p:txBody>
      </p:sp>
      <p:grpSp>
        <p:nvGrpSpPr>
          <p:cNvPr id="4" name="Group 6"/>
          <p:cNvGrpSpPr>
            <a:grpSpLocks/>
          </p:cNvGrpSpPr>
          <p:nvPr/>
        </p:nvGrpSpPr>
        <p:grpSpPr bwMode="auto">
          <a:xfrm>
            <a:off x="8601075" y="594599"/>
            <a:ext cx="2062163" cy="2276475"/>
            <a:chOff x="3949065" y="2419851"/>
            <a:chExt cx="2712085" cy="2994887"/>
          </a:xfrm>
        </p:grpSpPr>
        <p:sp>
          <p:nvSpPr>
            <p:cNvPr id="5"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6" name="Group 8"/>
            <p:cNvGrpSpPr>
              <a:grpSpLocks/>
            </p:cNvGrpSpPr>
            <p:nvPr/>
          </p:nvGrpSpPr>
          <p:grpSpPr bwMode="auto">
            <a:xfrm>
              <a:off x="3949065" y="2419851"/>
              <a:ext cx="2712085" cy="2994887"/>
              <a:chOff x="3949065" y="2409825"/>
              <a:chExt cx="2712085" cy="2994887"/>
            </a:xfrm>
          </p:grpSpPr>
          <p:grpSp>
            <p:nvGrpSpPr>
              <p:cNvPr id="7" name="Group 9"/>
              <p:cNvGrpSpPr>
                <a:grpSpLocks/>
              </p:cNvGrpSpPr>
              <p:nvPr/>
            </p:nvGrpSpPr>
            <p:grpSpPr bwMode="auto">
              <a:xfrm>
                <a:off x="3949065" y="2409825"/>
                <a:ext cx="2712085" cy="2984500"/>
                <a:chOff x="3949065" y="2416175"/>
                <a:chExt cx="2712085" cy="2984500"/>
              </a:xfrm>
            </p:grpSpPr>
            <p:grpSp>
              <p:nvGrpSpPr>
                <p:cNvPr id="9" name="Group 29"/>
                <p:cNvGrpSpPr>
                  <a:grpSpLocks/>
                </p:cNvGrpSpPr>
                <p:nvPr/>
              </p:nvGrpSpPr>
              <p:grpSpPr bwMode="auto">
                <a:xfrm>
                  <a:off x="3949065" y="2416175"/>
                  <a:ext cx="2712085" cy="2967351"/>
                  <a:chOff x="6219" y="3806"/>
                  <a:chExt cx="4271" cy="4672"/>
                </a:xfrm>
              </p:grpSpPr>
              <p:sp>
                <p:nvSpPr>
                  <p:cNvPr id="13"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4" name="Group 31"/>
                  <p:cNvGrpSpPr>
                    <a:grpSpLocks/>
                  </p:cNvGrpSpPr>
                  <p:nvPr/>
                </p:nvGrpSpPr>
                <p:grpSpPr bwMode="auto">
                  <a:xfrm>
                    <a:off x="6219" y="3817"/>
                    <a:ext cx="4271" cy="4661"/>
                    <a:chOff x="6219" y="3817"/>
                    <a:chExt cx="4271" cy="4661"/>
                  </a:xfrm>
                </p:grpSpPr>
                <p:sp>
                  <p:nvSpPr>
                    <p:cNvPr id="15"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6"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7"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18"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Assess</a:t>
                      </a:r>
                    </a:p>
                  </p:txBody>
                </p:sp>
                <p:sp>
                  <p:nvSpPr>
                    <p:cNvPr id="19"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Plan</a:t>
                      </a:r>
                    </a:p>
                  </p:txBody>
                </p:sp>
                <p:sp>
                  <p:nvSpPr>
                    <p:cNvPr id="20"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Do</a:t>
                      </a:r>
                    </a:p>
                  </p:txBody>
                </p:sp>
                <p:sp>
                  <p:nvSpPr>
                    <p:cNvPr id="21"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Review</a:t>
                      </a:r>
                    </a:p>
                  </p:txBody>
                </p:sp>
                <p:sp>
                  <p:nvSpPr>
                    <p:cNvPr id="22"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10"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1"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2"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8"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10414651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225" y="458956"/>
            <a:ext cx="8867775" cy="5755422"/>
          </a:xfrm>
          <a:prstGeom prst="rect">
            <a:avLst/>
          </a:prstGeom>
        </p:spPr>
        <p:txBody>
          <a:bodyPr wrap="square">
            <a:spAutoFit/>
          </a:bodyPr>
          <a:lstStyle/>
          <a:p>
            <a:pPr algn="ctr">
              <a:defRPr/>
            </a:pPr>
            <a:r>
              <a:rPr lang="en-GB" sz="4400" b="1" u="sng" dirty="0" smtClean="0">
                <a:latin typeface="Comic Sans MS" panose="030F0702030302020204" pitchFamily="66" charset="0"/>
              </a:rPr>
              <a:t>SEND </a:t>
            </a:r>
            <a:r>
              <a:rPr lang="en-GB" sz="4400" b="1" u="sng" dirty="0">
                <a:latin typeface="Comic Sans MS" panose="030F0702030302020204" pitchFamily="66" charset="0"/>
              </a:rPr>
              <a:t>and </a:t>
            </a:r>
            <a:r>
              <a:rPr lang="en-GB" sz="4400" b="1" u="sng" dirty="0" smtClean="0">
                <a:latin typeface="Comic Sans MS" panose="030F0702030302020204" pitchFamily="66" charset="0"/>
              </a:rPr>
              <a:t>SEND </a:t>
            </a:r>
            <a:r>
              <a:rPr lang="en-GB" sz="4400" b="1" u="sng" dirty="0">
                <a:latin typeface="Comic Sans MS" panose="030F0702030302020204" pitchFamily="66" charset="0"/>
              </a:rPr>
              <a:t>provision</a:t>
            </a:r>
          </a:p>
          <a:p>
            <a:pPr algn="ctr">
              <a:defRPr/>
            </a:pPr>
            <a:r>
              <a:rPr lang="en-GB" b="1" u="sng" dirty="0">
                <a:latin typeface="Comic Sans MS" panose="030F0702030302020204" pitchFamily="66" charset="0"/>
              </a:rPr>
              <a:t> </a:t>
            </a:r>
          </a:p>
          <a:p>
            <a:pPr>
              <a:defRPr/>
            </a:pPr>
            <a:r>
              <a:rPr lang="en-GB" dirty="0">
                <a:latin typeface="Comic Sans MS" panose="030F0702030302020204" pitchFamily="66" charset="0"/>
              </a:rPr>
              <a:t>Class teachers, supported by the senior leadership team, make regular assessments of progress for all pupils. Where pupils are falling behind or not making expected progress given their age and starting point extra support will be given.</a:t>
            </a:r>
          </a:p>
          <a:p>
            <a:pPr>
              <a:defRPr/>
            </a:pPr>
            <a:endParaRPr lang="en-GB" dirty="0">
              <a:latin typeface="Comic Sans MS" panose="030F0702030302020204" pitchFamily="66" charset="0"/>
            </a:endParaRPr>
          </a:p>
          <a:p>
            <a:pPr>
              <a:defRPr/>
            </a:pPr>
            <a:r>
              <a:rPr lang="en-GB" dirty="0">
                <a:latin typeface="Comic Sans MS" panose="030F0702030302020204" pitchFamily="66" charset="0"/>
              </a:rPr>
              <a:t>Special educational provision is education that is additional to or different from that of others of the same age, i.e. provision that goes beyond the differentiated approaches and learning arrangements normally provided as part of high-quality, personalised teaching.</a:t>
            </a:r>
          </a:p>
          <a:p>
            <a:pPr>
              <a:defRPr/>
            </a:pPr>
            <a:endParaRPr lang="en-GB" dirty="0">
              <a:latin typeface="Comic Sans MS" panose="030F0702030302020204" pitchFamily="66" charset="0"/>
            </a:endParaRPr>
          </a:p>
          <a:p>
            <a:pPr>
              <a:defRPr/>
            </a:pPr>
            <a:r>
              <a:rPr lang="en-GB" dirty="0">
                <a:latin typeface="Comic Sans MS" panose="030F0702030302020204" pitchFamily="66" charset="0"/>
              </a:rPr>
              <a:t>Once a potential SEND need has been identified, school takes action to remove barriers to learning and put effective special educational provision in place. This is ‘SEN support’ which takes the form of a four-part cycle – assess, plan, do, review. This is known as the graduated approach.</a:t>
            </a:r>
          </a:p>
          <a:p>
            <a:pPr>
              <a:defRPr/>
            </a:pPr>
            <a:endParaRPr lang="en-GB" dirty="0">
              <a:latin typeface="Comic Sans MS" panose="030F0702030302020204" pitchFamily="66" charset="0"/>
            </a:endParaRPr>
          </a:p>
          <a:p>
            <a:pPr>
              <a:defRPr/>
            </a:pPr>
            <a:r>
              <a:rPr lang="en-GB" dirty="0">
                <a:latin typeface="Comic Sans MS" panose="030F0702030302020204" pitchFamily="66" charset="0"/>
              </a:rPr>
              <a:t>There are 4 broad areas of SEND need. The following slides show what we offer at St </a:t>
            </a:r>
            <a:r>
              <a:rPr lang="en-GB" dirty="0" smtClean="0">
                <a:latin typeface="Comic Sans MS" panose="030F0702030302020204" pitchFamily="66" charset="0"/>
              </a:rPr>
              <a:t>Andrew’s </a:t>
            </a:r>
            <a:r>
              <a:rPr lang="en-GB" dirty="0">
                <a:latin typeface="Comic Sans MS" panose="030F0702030302020204" pitchFamily="66" charset="0"/>
              </a:rPr>
              <a:t>for each need. </a:t>
            </a:r>
          </a:p>
        </p:txBody>
      </p:sp>
      <p:grpSp>
        <p:nvGrpSpPr>
          <p:cNvPr id="3" name="Group 6"/>
          <p:cNvGrpSpPr>
            <a:grpSpLocks/>
          </p:cNvGrpSpPr>
          <p:nvPr/>
        </p:nvGrpSpPr>
        <p:grpSpPr bwMode="auto">
          <a:xfrm>
            <a:off x="9725026" y="809625"/>
            <a:ext cx="1747838" cy="1781175"/>
            <a:chOff x="3949065" y="2419851"/>
            <a:chExt cx="2712085" cy="2994887"/>
          </a:xfrm>
        </p:grpSpPr>
        <p:sp>
          <p:nvSpPr>
            <p:cNvPr id="4"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5" name="Group 8"/>
            <p:cNvGrpSpPr>
              <a:grpSpLocks/>
            </p:cNvGrpSpPr>
            <p:nvPr/>
          </p:nvGrpSpPr>
          <p:grpSpPr bwMode="auto">
            <a:xfrm>
              <a:off x="3949065" y="2419851"/>
              <a:ext cx="2712085" cy="2994887"/>
              <a:chOff x="3949065" y="2409825"/>
              <a:chExt cx="2712085" cy="2994887"/>
            </a:xfrm>
          </p:grpSpPr>
          <p:grpSp>
            <p:nvGrpSpPr>
              <p:cNvPr id="6" name="Group 9"/>
              <p:cNvGrpSpPr>
                <a:grpSpLocks/>
              </p:cNvGrpSpPr>
              <p:nvPr/>
            </p:nvGrpSpPr>
            <p:grpSpPr bwMode="auto">
              <a:xfrm>
                <a:off x="3949065" y="2409825"/>
                <a:ext cx="2712085" cy="2984500"/>
                <a:chOff x="3949065" y="2416175"/>
                <a:chExt cx="2712085" cy="2984500"/>
              </a:xfrm>
            </p:grpSpPr>
            <p:grpSp>
              <p:nvGrpSpPr>
                <p:cNvPr id="8" name="Group 29"/>
                <p:cNvGrpSpPr>
                  <a:grpSpLocks/>
                </p:cNvGrpSpPr>
                <p:nvPr/>
              </p:nvGrpSpPr>
              <p:grpSpPr bwMode="auto">
                <a:xfrm>
                  <a:off x="3949065" y="2416175"/>
                  <a:ext cx="2712085" cy="2967351"/>
                  <a:chOff x="6219" y="3806"/>
                  <a:chExt cx="4271" cy="4672"/>
                </a:xfrm>
              </p:grpSpPr>
              <p:sp>
                <p:nvSpPr>
                  <p:cNvPr id="12"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3" name="Group 31"/>
                  <p:cNvGrpSpPr>
                    <a:grpSpLocks/>
                  </p:cNvGrpSpPr>
                  <p:nvPr/>
                </p:nvGrpSpPr>
                <p:grpSpPr bwMode="auto">
                  <a:xfrm>
                    <a:off x="6219" y="3817"/>
                    <a:ext cx="4271" cy="4661"/>
                    <a:chOff x="6219" y="3817"/>
                    <a:chExt cx="4271" cy="4661"/>
                  </a:xfrm>
                </p:grpSpPr>
                <p:sp>
                  <p:nvSpPr>
                    <p:cNvPr id="14"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5"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6"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17"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Assess</a:t>
                      </a:r>
                    </a:p>
                  </p:txBody>
                </p:sp>
                <p:sp>
                  <p:nvSpPr>
                    <p:cNvPr id="18"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Plan</a:t>
                      </a:r>
                    </a:p>
                  </p:txBody>
                </p:sp>
                <p:sp>
                  <p:nvSpPr>
                    <p:cNvPr id="19"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Do</a:t>
                      </a:r>
                    </a:p>
                  </p:txBody>
                </p:sp>
                <p:sp>
                  <p:nvSpPr>
                    <p:cNvPr id="20"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Review</a:t>
                      </a:r>
                    </a:p>
                  </p:txBody>
                </p:sp>
                <p:sp>
                  <p:nvSpPr>
                    <p:cNvPr id="21"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9"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0"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1"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7"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15153997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6299" y="1528793"/>
            <a:ext cx="9200269" cy="4801314"/>
          </a:xfrm>
          <a:prstGeom prst="rect">
            <a:avLst/>
          </a:prstGeom>
        </p:spPr>
        <p:txBody>
          <a:bodyPr wrap="square">
            <a:spAutoFit/>
          </a:bodyPr>
          <a:lstStyle/>
          <a:p>
            <a:pPr marL="285750" indent="-285750" algn="just">
              <a:buFont typeface="Arial" panose="020B0604020202020204" pitchFamily="34" charset="0"/>
              <a:buChar char="•"/>
              <a:defRPr/>
            </a:pPr>
            <a:endParaRPr lang="en-GB" dirty="0" smtClean="0">
              <a:latin typeface="Arial" panose="020B0604020202020204" pitchFamily="34" charset="0"/>
            </a:endParaRPr>
          </a:p>
          <a:p>
            <a:pPr marL="285750" indent="-285750" algn="just">
              <a:buFont typeface="Arial" panose="020B0604020202020204" pitchFamily="34" charset="0"/>
              <a:buChar char="•"/>
              <a:defRPr/>
            </a:pPr>
            <a:r>
              <a:rPr lang="en-GB" dirty="0" smtClean="0">
                <a:latin typeface="Comic Sans MS" panose="030F0702030302020204" pitchFamily="66" charset="0"/>
              </a:rPr>
              <a:t>Access </a:t>
            </a:r>
            <a:r>
              <a:rPr lang="en-GB" dirty="0">
                <a:latin typeface="Comic Sans MS" panose="030F0702030302020204" pitchFamily="66" charset="0"/>
              </a:rPr>
              <a:t>to small </a:t>
            </a:r>
            <a:r>
              <a:rPr lang="en-GB" dirty="0" smtClean="0">
                <a:latin typeface="Comic Sans MS" panose="030F0702030302020204" pitchFamily="66" charset="0"/>
              </a:rPr>
              <a:t>group and/or </a:t>
            </a:r>
            <a:r>
              <a:rPr lang="en-GB" dirty="0">
                <a:latin typeface="Comic Sans MS" panose="030F0702030302020204" pitchFamily="66" charset="0"/>
              </a:rPr>
              <a:t>individualised </a:t>
            </a:r>
            <a:r>
              <a:rPr lang="en-GB" dirty="0" smtClean="0">
                <a:latin typeface="Comic Sans MS" panose="030F0702030302020204" pitchFamily="66" charset="0"/>
              </a:rPr>
              <a:t>interventions, such as precision teaching.</a:t>
            </a:r>
          </a:p>
          <a:p>
            <a:pPr marL="285750" indent="-285750" algn="just">
              <a:buFont typeface="Arial" panose="020B0604020202020204" pitchFamily="34" charset="0"/>
              <a:buChar char="•"/>
              <a:defRPr/>
            </a:pPr>
            <a:r>
              <a:rPr lang="en-GB" dirty="0" smtClean="0">
                <a:latin typeface="Comic Sans MS" panose="030F0702030302020204" pitchFamily="66" charset="0"/>
              </a:rPr>
              <a:t>Access </a:t>
            </a:r>
            <a:r>
              <a:rPr lang="en-GB" dirty="0">
                <a:latin typeface="Comic Sans MS" panose="030F0702030302020204" pitchFamily="66" charset="0"/>
              </a:rPr>
              <a:t>to </a:t>
            </a:r>
            <a:r>
              <a:rPr lang="en-GB" dirty="0" smtClean="0">
                <a:latin typeface="Comic Sans MS" panose="030F0702030302020204" pitchFamily="66" charset="0"/>
              </a:rPr>
              <a:t>Lego Therapy </a:t>
            </a:r>
            <a:r>
              <a:rPr lang="en-GB" dirty="0">
                <a:latin typeface="Comic Sans MS" panose="030F0702030302020204" pitchFamily="66" charset="0"/>
              </a:rPr>
              <a:t>to develop social skills</a:t>
            </a:r>
            <a:r>
              <a:rPr lang="en-GB" dirty="0" smtClean="0">
                <a:latin typeface="Comic Sans MS" panose="030F0702030302020204" pitchFamily="66" charset="0"/>
              </a:rPr>
              <a:t>.</a:t>
            </a:r>
          </a:p>
          <a:p>
            <a:pPr marL="285750" indent="-285750" algn="just">
              <a:buFont typeface="Arial" panose="020B0604020202020204" pitchFamily="34" charset="0"/>
              <a:buChar char="•"/>
              <a:defRPr/>
            </a:pPr>
            <a:r>
              <a:rPr lang="en-GB" dirty="0" smtClean="0">
                <a:latin typeface="Comic Sans MS" panose="030F0702030302020204" pitchFamily="66" charset="0"/>
              </a:rPr>
              <a:t>Access to Relax Kids provision</a:t>
            </a:r>
            <a:endParaRPr lang="en-GB" dirty="0">
              <a:latin typeface="Comic Sans MS" panose="030F0702030302020204" pitchFamily="66" charset="0"/>
            </a:endParaRPr>
          </a:p>
          <a:p>
            <a:pPr marL="285750" indent="-285750" algn="just">
              <a:buFont typeface="Arial" panose="020B0604020202020204" pitchFamily="34" charset="0"/>
              <a:buChar char="•"/>
              <a:defRPr/>
            </a:pPr>
            <a:r>
              <a:rPr lang="en-GB" dirty="0">
                <a:latin typeface="Comic Sans MS" panose="030F0702030302020204" pitchFamily="66" charset="0"/>
              </a:rPr>
              <a:t>Access to low stimulus area.</a:t>
            </a:r>
          </a:p>
          <a:p>
            <a:pPr marL="285750" indent="-285750" algn="just">
              <a:buFont typeface="Arial" panose="020B0604020202020204" pitchFamily="34" charset="0"/>
              <a:buChar char="•"/>
              <a:defRPr/>
            </a:pPr>
            <a:r>
              <a:rPr lang="en-GB" dirty="0">
                <a:latin typeface="Comic Sans MS" panose="030F0702030302020204" pitchFamily="66" charset="0"/>
              </a:rPr>
              <a:t>Flexible approaches to timetable.</a:t>
            </a:r>
          </a:p>
          <a:p>
            <a:pPr marL="285750" indent="-285750" algn="just">
              <a:buFont typeface="Arial" panose="020B0604020202020204" pitchFamily="34" charset="0"/>
              <a:buChar char="•"/>
              <a:defRPr/>
            </a:pPr>
            <a:r>
              <a:rPr lang="en-GB" dirty="0">
                <a:latin typeface="Comic Sans MS" panose="030F0702030302020204" pitchFamily="66" charset="0"/>
              </a:rPr>
              <a:t>Modifications to lunch and break times.</a:t>
            </a:r>
          </a:p>
          <a:p>
            <a:pPr marL="285750" indent="-285750" algn="just">
              <a:buFont typeface="Arial" panose="020B0604020202020204" pitchFamily="34" charset="0"/>
              <a:buChar char="•"/>
              <a:defRPr/>
            </a:pPr>
            <a:r>
              <a:rPr lang="en-GB" dirty="0">
                <a:latin typeface="Comic Sans MS" panose="030F0702030302020204" pitchFamily="66" charset="0"/>
              </a:rPr>
              <a:t>Enhanced access to additional aids, such as sensory boxes, visual timetables, ear defenders and work stations.</a:t>
            </a:r>
          </a:p>
          <a:p>
            <a:pPr marL="285750" indent="-285750" algn="just">
              <a:buFont typeface="Arial" panose="020B0604020202020204" pitchFamily="34" charset="0"/>
              <a:buChar char="•"/>
              <a:defRPr/>
            </a:pPr>
            <a:r>
              <a:rPr lang="en-GB" dirty="0">
                <a:latin typeface="Comic Sans MS" panose="030F0702030302020204" pitchFamily="66" charset="0"/>
              </a:rPr>
              <a:t>Access to </a:t>
            </a:r>
            <a:r>
              <a:rPr lang="en-GB" dirty="0" smtClean="0">
                <a:latin typeface="Comic Sans MS" panose="030F0702030302020204" pitchFamily="66" charset="0"/>
              </a:rPr>
              <a:t>technology, such as laptops</a:t>
            </a:r>
            <a:r>
              <a:rPr lang="en-GB" dirty="0">
                <a:latin typeface="Comic Sans MS" panose="030F0702030302020204" pitchFamily="66" charset="0"/>
              </a:rPr>
              <a:t>, </a:t>
            </a:r>
            <a:r>
              <a:rPr lang="en-GB" dirty="0" smtClean="0">
                <a:latin typeface="Comic Sans MS" panose="030F0702030302020204" pitchFamily="66" charset="0"/>
              </a:rPr>
              <a:t>iPads and software</a:t>
            </a:r>
            <a:r>
              <a:rPr lang="en-GB" dirty="0">
                <a:latin typeface="Comic Sans MS" panose="030F0702030302020204" pitchFamily="66" charset="0"/>
              </a:rPr>
              <a:t>.</a:t>
            </a:r>
          </a:p>
          <a:p>
            <a:pPr marL="285750" indent="-285750" algn="just">
              <a:buFont typeface="Arial" panose="020B0604020202020204" pitchFamily="34" charset="0"/>
              <a:buChar char="•"/>
              <a:defRPr/>
            </a:pPr>
            <a:r>
              <a:rPr lang="en-GB" dirty="0">
                <a:latin typeface="Comic Sans MS" panose="030F0702030302020204" pitchFamily="66" charset="0"/>
              </a:rPr>
              <a:t>Social and emotional stories.</a:t>
            </a:r>
          </a:p>
          <a:p>
            <a:pPr marL="285750" indent="-285750" algn="just">
              <a:buFont typeface="Arial" panose="020B0604020202020204" pitchFamily="34" charset="0"/>
              <a:buChar char="•"/>
              <a:defRPr/>
            </a:pPr>
            <a:r>
              <a:rPr lang="en-GB" dirty="0">
                <a:latin typeface="Comic Sans MS" panose="030F0702030302020204" pitchFamily="66" charset="0"/>
              </a:rPr>
              <a:t>Careful planning of transitions.</a:t>
            </a:r>
          </a:p>
          <a:p>
            <a:pPr marL="285750" indent="-285750" algn="just">
              <a:buFont typeface="Arial" panose="020B0604020202020204" pitchFamily="34" charset="0"/>
              <a:buChar char="•"/>
              <a:defRPr/>
            </a:pPr>
            <a:r>
              <a:rPr lang="en-GB" dirty="0">
                <a:latin typeface="Comic Sans MS" panose="030F0702030302020204" pitchFamily="66" charset="0"/>
              </a:rPr>
              <a:t>Mentoring with PSA and buddy systems.</a:t>
            </a:r>
          </a:p>
          <a:p>
            <a:pPr marL="285750" indent="-285750" algn="just">
              <a:buFont typeface="Arial" panose="020B0604020202020204" pitchFamily="34" charset="0"/>
              <a:buChar char="•"/>
              <a:defRPr/>
            </a:pPr>
            <a:r>
              <a:rPr lang="en-GB" dirty="0">
                <a:latin typeface="Comic Sans MS" panose="030F0702030302020204" pitchFamily="66" charset="0"/>
              </a:rPr>
              <a:t>Access to Speech and Language Therapist.</a:t>
            </a:r>
          </a:p>
          <a:p>
            <a:pPr marL="285750" indent="-285750" algn="just">
              <a:buFont typeface="Arial" panose="020B0604020202020204" pitchFamily="34" charset="0"/>
              <a:buChar char="•"/>
              <a:defRPr/>
            </a:pPr>
            <a:r>
              <a:rPr lang="en-GB" dirty="0">
                <a:latin typeface="Comic Sans MS" panose="030F0702030302020204" pitchFamily="66" charset="0"/>
              </a:rPr>
              <a:t>Access to Educational Psychologist.</a:t>
            </a:r>
          </a:p>
          <a:p>
            <a:pPr marL="285750" indent="-285750" algn="just">
              <a:buFont typeface="Arial" panose="020B0604020202020204" pitchFamily="34" charset="0"/>
              <a:buChar char="•"/>
              <a:defRPr/>
            </a:pPr>
            <a:r>
              <a:rPr lang="en-GB" dirty="0">
                <a:latin typeface="Comic Sans MS" panose="030F0702030302020204" pitchFamily="66" charset="0"/>
              </a:rPr>
              <a:t>Access to </a:t>
            </a:r>
            <a:r>
              <a:rPr lang="en-GB" dirty="0" smtClean="0">
                <a:latin typeface="Comic Sans MS" panose="030F0702030302020204" pitchFamily="66" charset="0"/>
              </a:rPr>
              <a:t>Autism Outreach.</a:t>
            </a:r>
            <a:endParaRPr lang="en-GB" dirty="0">
              <a:latin typeface="Comic Sans MS" panose="030F0702030302020204" pitchFamily="66" charset="0"/>
            </a:endParaRPr>
          </a:p>
        </p:txBody>
      </p:sp>
      <p:sp>
        <p:nvSpPr>
          <p:cNvPr id="4" name="Title 3"/>
          <p:cNvSpPr>
            <a:spLocks noGrp="1"/>
          </p:cNvSpPr>
          <p:nvPr>
            <p:ph type="title"/>
          </p:nvPr>
        </p:nvSpPr>
        <p:spPr/>
        <p:txBody>
          <a:bodyPr/>
          <a:lstStyle/>
          <a:p>
            <a:r>
              <a:rPr lang="en-GB" b="1" u="sng" dirty="0" smtClean="0">
                <a:latin typeface="Comic Sans MS" panose="030F0702030302020204" pitchFamily="66" charset="0"/>
              </a:rPr>
              <a:t>Communication and Interaction</a:t>
            </a:r>
            <a:endParaRPr lang="en-GB" b="1" u="sng" dirty="0">
              <a:latin typeface="Comic Sans MS" panose="030F0702030302020204" pitchFamily="66" charset="0"/>
            </a:endParaRPr>
          </a:p>
        </p:txBody>
      </p:sp>
      <p:grpSp>
        <p:nvGrpSpPr>
          <p:cNvPr id="6" name="Group 6"/>
          <p:cNvGrpSpPr>
            <a:grpSpLocks/>
          </p:cNvGrpSpPr>
          <p:nvPr/>
        </p:nvGrpSpPr>
        <p:grpSpPr bwMode="auto">
          <a:xfrm>
            <a:off x="10115549" y="733424"/>
            <a:ext cx="1619251" cy="1806575"/>
            <a:chOff x="3949065" y="2419851"/>
            <a:chExt cx="2712085" cy="2994887"/>
          </a:xfrm>
        </p:grpSpPr>
        <p:sp>
          <p:nvSpPr>
            <p:cNvPr id="7"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8" name="Group 8"/>
            <p:cNvGrpSpPr>
              <a:grpSpLocks/>
            </p:cNvGrpSpPr>
            <p:nvPr/>
          </p:nvGrpSpPr>
          <p:grpSpPr bwMode="auto">
            <a:xfrm>
              <a:off x="3949065" y="2419851"/>
              <a:ext cx="2712085" cy="2994887"/>
              <a:chOff x="3949065" y="2409825"/>
              <a:chExt cx="2712085" cy="2994887"/>
            </a:xfrm>
          </p:grpSpPr>
          <p:grpSp>
            <p:nvGrpSpPr>
              <p:cNvPr id="9" name="Group 9"/>
              <p:cNvGrpSpPr>
                <a:grpSpLocks/>
              </p:cNvGrpSpPr>
              <p:nvPr/>
            </p:nvGrpSpPr>
            <p:grpSpPr bwMode="auto">
              <a:xfrm>
                <a:off x="3949065" y="2409825"/>
                <a:ext cx="2712085" cy="2984500"/>
                <a:chOff x="3949065" y="2416175"/>
                <a:chExt cx="2712085" cy="2984500"/>
              </a:xfrm>
            </p:grpSpPr>
            <p:grpSp>
              <p:nvGrpSpPr>
                <p:cNvPr id="11" name="Group 29"/>
                <p:cNvGrpSpPr>
                  <a:grpSpLocks/>
                </p:cNvGrpSpPr>
                <p:nvPr/>
              </p:nvGrpSpPr>
              <p:grpSpPr bwMode="auto">
                <a:xfrm>
                  <a:off x="3949065" y="2416175"/>
                  <a:ext cx="2712085" cy="2967351"/>
                  <a:chOff x="6219" y="3806"/>
                  <a:chExt cx="4271" cy="4672"/>
                </a:xfrm>
              </p:grpSpPr>
              <p:sp>
                <p:nvSpPr>
                  <p:cNvPr id="15"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6" name="Group 31"/>
                  <p:cNvGrpSpPr>
                    <a:grpSpLocks/>
                  </p:cNvGrpSpPr>
                  <p:nvPr/>
                </p:nvGrpSpPr>
                <p:grpSpPr bwMode="auto">
                  <a:xfrm>
                    <a:off x="6219" y="3817"/>
                    <a:ext cx="4271" cy="4661"/>
                    <a:chOff x="6219" y="3817"/>
                    <a:chExt cx="4271" cy="4661"/>
                  </a:xfrm>
                </p:grpSpPr>
                <p:sp>
                  <p:nvSpPr>
                    <p:cNvPr id="17"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8"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9"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20"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Assess</a:t>
                      </a:r>
                    </a:p>
                  </p:txBody>
                </p:sp>
                <p:sp>
                  <p:nvSpPr>
                    <p:cNvPr id="21"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Plan</a:t>
                      </a:r>
                    </a:p>
                  </p:txBody>
                </p:sp>
                <p:sp>
                  <p:nvSpPr>
                    <p:cNvPr id="22"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Do</a:t>
                      </a:r>
                    </a:p>
                  </p:txBody>
                </p:sp>
                <p:sp>
                  <p:nvSpPr>
                    <p:cNvPr id="23"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Review</a:t>
                      </a:r>
                    </a:p>
                  </p:txBody>
                </p:sp>
                <p:sp>
                  <p:nvSpPr>
                    <p:cNvPr id="24"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12"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3"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4"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10"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35131879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omic Sans MS" panose="030F0702030302020204" pitchFamily="66" charset="0"/>
              </a:rPr>
              <a:t>Cognition and Learning</a:t>
            </a:r>
            <a:endParaRPr lang="en-GB" b="1" u="sng"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285750" indent="-285750" algn="just">
              <a:spcBef>
                <a:spcPts val="0"/>
              </a:spcBef>
              <a:defRPr/>
            </a:pPr>
            <a:r>
              <a:rPr lang="en-GB" sz="1800" dirty="0">
                <a:latin typeface="Comic Sans MS" panose="030F0702030302020204" pitchFamily="66" charset="0"/>
              </a:rPr>
              <a:t>Precision teaching and </a:t>
            </a:r>
            <a:r>
              <a:rPr lang="en-GB" sz="1800" dirty="0" smtClean="0">
                <a:latin typeface="Comic Sans MS" panose="030F0702030302020204" pitchFamily="66" charset="0"/>
              </a:rPr>
              <a:t>Words First intervention.</a:t>
            </a:r>
          </a:p>
          <a:p>
            <a:pPr marL="285750" indent="-285750" algn="just">
              <a:spcBef>
                <a:spcPts val="0"/>
              </a:spcBef>
              <a:defRPr/>
            </a:pPr>
            <a:r>
              <a:rPr lang="en-GB" sz="1800" dirty="0" smtClean="0">
                <a:latin typeface="Comic Sans MS" panose="030F0702030302020204" pitchFamily="66" charset="0"/>
              </a:rPr>
              <a:t>Small group support.</a:t>
            </a:r>
            <a:endParaRPr lang="en-GB" sz="1800" dirty="0">
              <a:latin typeface="Comic Sans MS" panose="030F0702030302020204" pitchFamily="66" charset="0"/>
            </a:endParaRPr>
          </a:p>
          <a:p>
            <a:pPr marL="285750" indent="-285750" algn="just">
              <a:spcBef>
                <a:spcPts val="0"/>
              </a:spcBef>
              <a:defRPr/>
            </a:pPr>
            <a:r>
              <a:rPr lang="en-GB" sz="1800" dirty="0">
                <a:latin typeface="Comic Sans MS" panose="030F0702030302020204" pitchFamily="66" charset="0"/>
              </a:rPr>
              <a:t>Practical aids for learning, working memory boards, task cards, overlays etc.</a:t>
            </a:r>
          </a:p>
          <a:p>
            <a:pPr marL="285750" indent="-285750" algn="just">
              <a:spcBef>
                <a:spcPts val="0"/>
              </a:spcBef>
              <a:defRPr/>
            </a:pPr>
            <a:r>
              <a:rPr lang="en-GB" sz="1800" dirty="0">
                <a:latin typeface="Comic Sans MS" panose="030F0702030302020204" pitchFamily="66" charset="0"/>
              </a:rPr>
              <a:t>Increased adult support if needed.</a:t>
            </a:r>
          </a:p>
          <a:p>
            <a:pPr marL="285750" indent="-285750" algn="just">
              <a:spcBef>
                <a:spcPts val="0"/>
              </a:spcBef>
              <a:defRPr/>
            </a:pPr>
            <a:r>
              <a:rPr lang="en-GB" sz="1800" dirty="0">
                <a:latin typeface="Comic Sans MS" panose="030F0702030302020204" pitchFamily="66" charset="0"/>
              </a:rPr>
              <a:t>Phonic/reading development </a:t>
            </a:r>
            <a:r>
              <a:rPr lang="en-GB" sz="1800" dirty="0" smtClean="0">
                <a:latin typeface="Comic Sans MS" panose="030F0702030302020204" pitchFamily="66" charset="0"/>
              </a:rPr>
              <a:t>programmes (Phonics Play/Letters and Sounds, </a:t>
            </a:r>
            <a:r>
              <a:rPr lang="en-GB" sz="1800" dirty="0" err="1" smtClean="0">
                <a:latin typeface="Comic Sans MS" panose="030F0702030302020204" pitchFamily="66" charset="0"/>
              </a:rPr>
              <a:t>Nessy</a:t>
            </a:r>
            <a:r>
              <a:rPr lang="en-GB" sz="1800" dirty="0" smtClean="0">
                <a:latin typeface="Comic Sans MS" panose="030F0702030302020204" pitchFamily="66" charset="0"/>
              </a:rPr>
              <a:t>, Reading Plus)</a:t>
            </a:r>
            <a:endParaRPr lang="en-GB" sz="1800" dirty="0">
              <a:latin typeface="Comic Sans MS" panose="030F0702030302020204" pitchFamily="66" charset="0"/>
            </a:endParaRPr>
          </a:p>
          <a:p>
            <a:pPr marL="285750" indent="-285750" algn="just">
              <a:spcBef>
                <a:spcPts val="0"/>
              </a:spcBef>
              <a:defRPr/>
            </a:pPr>
            <a:r>
              <a:rPr lang="en-GB" sz="1800" dirty="0">
                <a:latin typeface="Comic Sans MS" panose="030F0702030302020204" pitchFamily="66" charset="0"/>
              </a:rPr>
              <a:t>Maths </a:t>
            </a:r>
            <a:r>
              <a:rPr lang="en-GB" sz="1800" dirty="0" smtClean="0">
                <a:latin typeface="Comic Sans MS" panose="030F0702030302020204" pitchFamily="66" charset="0"/>
              </a:rPr>
              <a:t>programmes (Times Table </a:t>
            </a:r>
            <a:r>
              <a:rPr lang="en-GB" sz="1800" dirty="0" err="1">
                <a:latin typeface="Comic Sans MS" panose="030F0702030302020204" pitchFamily="66" charset="0"/>
              </a:rPr>
              <a:t>Rockstars</a:t>
            </a:r>
            <a:r>
              <a:rPr lang="en-GB" sz="1800" dirty="0">
                <a:latin typeface="Comic Sans MS" panose="030F0702030302020204" pitchFamily="66" charset="0"/>
              </a:rPr>
              <a:t> </a:t>
            </a:r>
            <a:r>
              <a:rPr lang="en-GB" sz="1800" dirty="0" smtClean="0">
                <a:latin typeface="Comic Sans MS" panose="030F0702030302020204" pitchFamily="66" charset="0"/>
              </a:rPr>
              <a:t>and </a:t>
            </a:r>
            <a:r>
              <a:rPr lang="en-GB" sz="1800" dirty="0" err="1" smtClean="0">
                <a:latin typeface="Comic Sans MS" panose="030F0702030302020204" pitchFamily="66" charset="0"/>
              </a:rPr>
              <a:t>Sumdog</a:t>
            </a:r>
            <a:r>
              <a:rPr lang="en-GB" sz="1800" dirty="0" smtClean="0">
                <a:latin typeface="Comic Sans MS" panose="030F0702030302020204" pitchFamily="66" charset="0"/>
              </a:rPr>
              <a:t>).</a:t>
            </a:r>
            <a:endParaRPr lang="en-GB" sz="1800" dirty="0">
              <a:latin typeface="Comic Sans MS" panose="030F0702030302020204" pitchFamily="66" charset="0"/>
            </a:endParaRPr>
          </a:p>
          <a:p>
            <a:pPr marL="285750" indent="-285750" algn="just">
              <a:spcBef>
                <a:spcPts val="0"/>
              </a:spcBef>
              <a:defRPr/>
            </a:pPr>
            <a:r>
              <a:rPr lang="en-GB" sz="1800" dirty="0">
                <a:latin typeface="Comic Sans MS" panose="030F0702030302020204" pitchFamily="66" charset="0"/>
              </a:rPr>
              <a:t>Increased access to ICT- e.g. laptops, </a:t>
            </a:r>
            <a:r>
              <a:rPr lang="en-GB" sz="1800" dirty="0" smtClean="0">
                <a:latin typeface="Comic Sans MS" panose="030F0702030302020204" pitchFamily="66" charset="0"/>
              </a:rPr>
              <a:t>iPads, </a:t>
            </a:r>
            <a:r>
              <a:rPr lang="en-GB" sz="1800" dirty="0" err="1" smtClean="0">
                <a:latin typeface="Comic Sans MS" panose="030F0702030302020204" pitchFamily="66" charset="0"/>
              </a:rPr>
              <a:t>visualisers</a:t>
            </a:r>
            <a:r>
              <a:rPr lang="en-GB" sz="1800" dirty="0" smtClean="0">
                <a:latin typeface="Comic Sans MS" panose="030F0702030302020204" pitchFamily="66" charset="0"/>
              </a:rPr>
              <a:t> </a:t>
            </a:r>
            <a:r>
              <a:rPr lang="en-GB" sz="1800" dirty="0">
                <a:latin typeface="Comic Sans MS" panose="030F0702030302020204" pitchFamily="66" charset="0"/>
              </a:rPr>
              <a:t>and </a:t>
            </a:r>
            <a:r>
              <a:rPr lang="en-GB" sz="1800" dirty="0" smtClean="0">
                <a:latin typeface="Comic Sans MS" panose="030F0702030302020204" pitchFamily="66" charset="0"/>
              </a:rPr>
              <a:t>Immersive Reader.</a:t>
            </a:r>
            <a:endParaRPr lang="en-GB" sz="1800" dirty="0">
              <a:latin typeface="Comic Sans MS" panose="030F0702030302020204" pitchFamily="66" charset="0"/>
            </a:endParaRPr>
          </a:p>
          <a:p>
            <a:pPr marL="285750" indent="-285750" algn="just">
              <a:spcBef>
                <a:spcPts val="0"/>
              </a:spcBef>
              <a:defRPr/>
            </a:pPr>
            <a:r>
              <a:rPr lang="en-GB" sz="1800" dirty="0">
                <a:latin typeface="Comic Sans MS" panose="030F0702030302020204" pitchFamily="66" charset="0"/>
              </a:rPr>
              <a:t>Adaptations to assessments to enable access e.g. readers, scribe, additional time.</a:t>
            </a:r>
          </a:p>
          <a:p>
            <a:pPr marL="285750" indent="-285750" algn="just">
              <a:spcBef>
                <a:spcPts val="0"/>
              </a:spcBef>
              <a:defRPr/>
            </a:pPr>
            <a:r>
              <a:rPr lang="en-GB" sz="1800" dirty="0">
                <a:latin typeface="Comic Sans MS" panose="030F0702030302020204" pitchFamily="66" charset="0"/>
              </a:rPr>
              <a:t>Curriculum will be adapted to meet the learning needs of the child.</a:t>
            </a:r>
          </a:p>
          <a:p>
            <a:pPr marL="285750" indent="-285750" algn="just">
              <a:spcBef>
                <a:spcPts val="0"/>
              </a:spcBef>
              <a:defRPr/>
            </a:pPr>
            <a:r>
              <a:rPr lang="en-GB" sz="1800" dirty="0">
                <a:latin typeface="Comic Sans MS" panose="030F0702030302020204" pitchFamily="66" charset="0"/>
              </a:rPr>
              <a:t>Differentiation or Scaffolding.</a:t>
            </a:r>
          </a:p>
          <a:p>
            <a:pPr marL="285750" indent="-285750" algn="just">
              <a:spcBef>
                <a:spcPts val="0"/>
              </a:spcBef>
              <a:defRPr/>
            </a:pPr>
            <a:r>
              <a:rPr lang="en-GB" sz="1800" dirty="0">
                <a:latin typeface="Comic Sans MS" panose="030F0702030302020204" pitchFamily="66" charset="0"/>
              </a:rPr>
              <a:t>Pre and post teaching.</a:t>
            </a:r>
          </a:p>
          <a:p>
            <a:pPr marL="285750" indent="-285750" algn="just">
              <a:spcBef>
                <a:spcPts val="0"/>
              </a:spcBef>
              <a:defRPr/>
            </a:pPr>
            <a:r>
              <a:rPr lang="en-GB" sz="1800" dirty="0">
                <a:latin typeface="Comic Sans MS" panose="030F0702030302020204" pitchFamily="66" charset="0"/>
              </a:rPr>
              <a:t>Frequent repetition and reinforcement.</a:t>
            </a:r>
          </a:p>
          <a:p>
            <a:endParaRPr lang="en-GB" dirty="0"/>
          </a:p>
        </p:txBody>
      </p:sp>
      <p:grpSp>
        <p:nvGrpSpPr>
          <p:cNvPr id="4" name="Group 6"/>
          <p:cNvGrpSpPr>
            <a:grpSpLocks/>
          </p:cNvGrpSpPr>
          <p:nvPr/>
        </p:nvGrpSpPr>
        <p:grpSpPr bwMode="auto">
          <a:xfrm>
            <a:off x="9820274" y="676274"/>
            <a:ext cx="1619251" cy="1806575"/>
            <a:chOff x="3949065" y="2419851"/>
            <a:chExt cx="2712085" cy="2994887"/>
          </a:xfrm>
        </p:grpSpPr>
        <p:sp>
          <p:nvSpPr>
            <p:cNvPr id="5"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6" name="Group 8"/>
            <p:cNvGrpSpPr>
              <a:grpSpLocks/>
            </p:cNvGrpSpPr>
            <p:nvPr/>
          </p:nvGrpSpPr>
          <p:grpSpPr bwMode="auto">
            <a:xfrm>
              <a:off x="3949065" y="2419851"/>
              <a:ext cx="2712085" cy="2994887"/>
              <a:chOff x="3949065" y="2409825"/>
              <a:chExt cx="2712085" cy="2994887"/>
            </a:xfrm>
          </p:grpSpPr>
          <p:grpSp>
            <p:nvGrpSpPr>
              <p:cNvPr id="7" name="Group 9"/>
              <p:cNvGrpSpPr>
                <a:grpSpLocks/>
              </p:cNvGrpSpPr>
              <p:nvPr/>
            </p:nvGrpSpPr>
            <p:grpSpPr bwMode="auto">
              <a:xfrm>
                <a:off x="3949065" y="2409825"/>
                <a:ext cx="2712085" cy="2984500"/>
                <a:chOff x="3949065" y="2416175"/>
                <a:chExt cx="2712085" cy="2984500"/>
              </a:xfrm>
            </p:grpSpPr>
            <p:grpSp>
              <p:nvGrpSpPr>
                <p:cNvPr id="9" name="Group 29"/>
                <p:cNvGrpSpPr>
                  <a:grpSpLocks/>
                </p:cNvGrpSpPr>
                <p:nvPr/>
              </p:nvGrpSpPr>
              <p:grpSpPr bwMode="auto">
                <a:xfrm>
                  <a:off x="3949065" y="2416175"/>
                  <a:ext cx="2712085" cy="2967351"/>
                  <a:chOff x="6219" y="3806"/>
                  <a:chExt cx="4271" cy="4672"/>
                </a:xfrm>
              </p:grpSpPr>
              <p:sp>
                <p:nvSpPr>
                  <p:cNvPr id="13"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4" name="Group 31"/>
                  <p:cNvGrpSpPr>
                    <a:grpSpLocks/>
                  </p:cNvGrpSpPr>
                  <p:nvPr/>
                </p:nvGrpSpPr>
                <p:grpSpPr bwMode="auto">
                  <a:xfrm>
                    <a:off x="6219" y="3817"/>
                    <a:ext cx="4271" cy="4661"/>
                    <a:chOff x="6219" y="3817"/>
                    <a:chExt cx="4271" cy="4661"/>
                  </a:xfrm>
                </p:grpSpPr>
                <p:sp>
                  <p:nvSpPr>
                    <p:cNvPr id="15"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6"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7"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18"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Assess</a:t>
                      </a:r>
                    </a:p>
                  </p:txBody>
                </p:sp>
                <p:sp>
                  <p:nvSpPr>
                    <p:cNvPr id="19"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Plan</a:t>
                      </a:r>
                    </a:p>
                  </p:txBody>
                </p:sp>
                <p:sp>
                  <p:nvSpPr>
                    <p:cNvPr id="20"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Do</a:t>
                      </a:r>
                    </a:p>
                  </p:txBody>
                </p:sp>
                <p:sp>
                  <p:nvSpPr>
                    <p:cNvPr id="21"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Review</a:t>
                      </a:r>
                    </a:p>
                  </p:txBody>
                </p:sp>
                <p:sp>
                  <p:nvSpPr>
                    <p:cNvPr id="22"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10"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1"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2"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8"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42464259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smtClean="0">
                <a:latin typeface="Comic Sans MS" panose="030F0702030302020204" pitchFamily="66" charset="0"/>
              </a:rPr>
              <a:t>Social, Emotional and Mental Health Difficulties</a:t>
            </a:r>
            <a:endParaRPr lang="en-GB" b="1" u="sng" dirty="0">
              <a:latin typeface="Comic Sans MS" panose="030F0702030302020204" pitchFamily="66" charset="0"/>
            </a:endParaRPr>
          </a:p>
        </p:txBody>
      </p:sp>
      <p:sp>
        <p:nvSpPr>
          <p:cNvPr id="3" name="Content Placeholder 2"/>
          <p:cNvSpPr>
            <a:spLocks noGrp="1"/>
          </p:cNvSpPr>
          <p:nvPr>
            <p:ph idx="1"/>
          </p:nvPr>
        </p:nvSpPr>
        <p:spPr>
          <a:xfrm>
            <a:off x="838200" y="1933575"/>
            <a:ext cx="7115175" cy="4429124"/>
          </a:xfrm>
        </p:spPr>
        <p:txBody>
          <a:bodyPr>
            <a:normAutofit lnSpcReduction="10000"/>
          </a:bodyPr>
          <a:lstStyle/>
          <a:p>
            <a:r>
              <a:rPr lang="en-GB" sz="1800" dirty="0" smtClean="0">
                <a:latin typeface="Comic Sans MS" panose="030F0702030302020204" pitchFamily="66" charset="0"/>
              </a:rPr>
              <a:t>Access to Macaw’s Corner</a:t>
            </a:r>
          </a:p>
          <a:p>
            <a:r>
              <a:rPr lang="en-GB" sz="1800" dirty="0" smtClean="0">
                <a:latin typeface="Comic Sans MS" panose="030F0702030302020204" pitchFamily="66" charset="0"/>
              </a:rPr>
              <a:t>Access to Relax Kids provision</a:t>
            </a:r>
          </a:p>
          <a:p>
            <a:r>
              <a:rPr lang="en-GB" sz="1800" dirty="0" smtClean="0">
                <a:latin typeface="Comic Sans MS" panose="030F0702030302020204" pitchFamily="66" charset="0"/>
              </a:rPr>
              <a:t>Increased access to additional adult support in the classroom</a:t>
            </a:r>
          </a:p>
          <a:p>
            <a:r>
              <a:rPr lang="en-GB" sz="1800" dirty="0" smtClean="0">
                <a:latin typeface="Comic Sans MS" panose="030F0702030302020204" pitchFamily="66" charset="0"/>
              </a:rPr>
              <a:t>Behaviour support plans</a:t>
            </a:r>
          </a:p>
          <a:p>
            <a:r>
              <a:rPr lang="en-GB" sz="1800" dirty="0" smtClean="0">
                <a:latin typeface="Comic Sans MS" panose="030F0702030302020204" pitchFamily="66" charset="0"/>
              </a:rPr>
              <a:t>Alternative curriculum opportunities including reduced timetable</a:t>
            </a:r>
          </a:p>
          <a:p>
            <a:r>
              <a:rPr lang="en-GB" sz="1800" dirty="0" smtClean="0">
                <a:latin typeface="Comic Sans MS" panose="030F0702030302020204" pitchFamily="66" charset="0"/>
              </a:rPr>
              <a:t>Use of sensory and calming resources</a:t>
            </a:r>
          </a:p>
          <a:p>
            <a:r>
              <a:rPr lang="en-GB" sz="1800" dirty="0" smtClean="0">
                <a:latin typeface="Comic Sans MS" panose="030F0702030302020204" pitchFamily="66" charset="0"/>
              </a:rPr>
              <a:t>Lego Therapy</a:t>
            </a:r>
          </a:p>
          <a:p>
            <a:r>
              <a:rPr lang="en-GB" sz="1800" dirty="0" smtClean="0">
                <a:latin typeface="Comic Sans MS" panose="030F0702030302020204" pitchFamily="66" charset="0"/>
              </a:rPr>
              <a:t>Visual timetables</a:t>
            </a:r>
          </a:p>
          <a:p>
            <a:r>
              <a:rPr lang="en-GB" sz="1800" dirty="0" smtClean="0">
                <a:latin typeface="Comic Sans MS" panose="030F0702030302020204" pitchFamily="66" charset="0"/>
              </a:rPr>
              <a:t>Use of Zones of Regulation and 5 point scales</a:t>
            </a:r>
          </a:p>
          <a:p>
            <a:r>
              <a:rPr lang="en-GB" sz="1800" dirty="0" smtClean="0">
                <a:latin typeface="Comic Sans MS" panose="030F0702030302020204" pitchFamily="66" charset="0"/>
              </a:rPr>
              <a:t>Social and emotional stories</a:t>
            </a:r>
          </a:p>
          <a:p>
            <a:r>
              <a:rPr lang="en-GB" sz="1800" dirty="0" smtClean="0">
                <a:latin typeface="Comic Sans MS" panose="030F0702030302020204" pitchFamily="66" charset="0"/>
              </a:rPr>
              <a:t>Transition programmes</a:t>
            </a:r>
          </a:p>
          <a:p>
            <a:r>
              <a:rPr lang="en-GB" sz="1800" dirty="0" smtClean="0">
                <a:latin typeface="Comic Sans MS" panose="030F0702030302020204" pitchFamily="66" charset="0"/>
              </a:rPr>
              <a:t>Access to HYM and the Educational Psychologist Service</a:t>
            </a:r>
          </a:p>
          <a:p>
            <a:endParaRPr lang="en-GB" sz="1800" dirty="0">
              <a:latin typeface="Comic Sans MS" panose="030F0702030302020204" pitchFamily="66" charset="0"/>
            </a:endParaRPr>
          </a:p>
        </p:txBody>
      </p:sp>
      <p:grpSp>
        <p:nvGrpSpPr>
          <p:cNvPr id="4" name="Group 6"/>
          <p:cNvGrpSpPr>
            <a:grpSpLocks/>
          </p:cNvGrpSpPr>
          <p:nvPr/>
        </p:nvGrpSpPr>
        <p:grpSpPr bwMode="auto">
          <a:xfrm>
            <a:off x="10153649" y="1266824"/>
            <a:ext cx="1619251" cy="1806575"/>
            <a:chOff x="3949065" y="2419851"/>
            <a:chExt cx="2712085" cy="2994887"/>
          </a:xfrm>
        </p:grpSpPr>
        <p:sp>
          <p:nvSpPr>
            <p:cNvPr id="5"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6" name="Group 8"/>
            <p:cNvGrpSpPr>
              <a:grpSpLocks/>
            </p:cNvGrpSpPr>
            <p:nvPr/>
          </p:nvGrpSpPr>
          <p:grpSpPr bwMode="auto">
            <a:xfrm>
              <a:off x="3949065" y="2419851"/>
              <a:ext cx="2712085" cy="2994887"/>
              <a:chOff x="3949065" y="2409825"/>
              <a:chExt cx="2712085" cy="2994887"/>
            </a:xfrm>
          </p:grpSpPr>
          <p:grpSp>
            <p:nvGrpSpPr>
              <p:cNvPr id="7" name="Group 9"/>
              <p:cNvGrpSpPr>
                <a:grpSpLocks/>
              </p:cNvGrpSpPr>
              <p:nvPr/>
            </p:nvGrpSpPr>
            <p:grpSpPr bwMode="auto">
              <a:xfrm>
                <a:off x="3949065" y="2409825"/>
                <a:ext cx="2712085" cy="2984500"/>
                <a:chOff x="3949065" y="2416175"/>
                <a:chExt cx="2712085" cy="2984500"/>
              </a:xfrm>
            </p:grpSpPr>
            <p:grpSp>
              <p:nvGrpSpPr>
                <p:cNvPr id="9" name="Group 29"/>
                <p:cNvGrpSpPr>
                  <a:grpSpLocks/>
                </p:cNvGrpSpPr>
                <p:nvPr/>
              </p:nvGrpSpPr>
              <p:grpSpPr bwMode="auto">
                <a:xfrm>
                  <a:off x="3949065" y="2416175"/>
                  <a:ext cx="2712085" cy="2967351"/>
                  <a:chOff x="6219" y="3806"/>
                  <a:chExt cx="4271" cy="4672"/>
                </a:xfrm>
              </p:grpSpPr>
              <p:sp>
                <p:nvSpPr>
                  <p:cNvPr id="13"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4" name="Group 31"/>
                  <p:cNvGrpSpPr>
                    <a:grpSpLocks/>
                  </p:cNvGrpSpPr>
                  <p:nvPr/>
                </p:nvGrpSpPr>
                <p:grpSpPr bwMode="auto">
                  <a:xfrm>
                    <a:off x="6219" y="3817"/>
                    <a:ext cx="4271" cy="4661"/>
                    <a:chOff x="6219" y="3817"/>
                    <a:chExt cx="4271" cy="4661"/>
                  </a:xfrm>
                </p:grpSpPr>
                <p:sp>
                  <p:nvSpPr>
                    <p:cNvPr id="15"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6"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7"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18"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Assess</a:t>
                      </a:r>
                    </a:p>
                  </p:txBody>
                </p:sp>
                <p:sp>
                  <p:nvSpPr>
                    <p:cNvPr id="19"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Plan</a:t>
                      </a:r>
                    </a:p>
                  </p:txBody>
                </p:sp>
                <p:sp>
                  <p:nvSpPr>
                    <p:cNvPr id="20"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Do</a:t>
                      </a:r>
                    </a:p>
                  </p:txBody>
                </p:sp>
                <p:sp>
                  <p:nvSpPr>
                    <p:cNvPr id="21"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Review</a:t>
                      </a:r>
                    </a:p>
                  </p:txBody>
                </p:sp>
                <p:sp>
                  <p:nvSpPr>
                    <p:cNvPr id="22"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10"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1"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2"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8"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5166815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omic Sans MS" panose="030F0702030302020204" pitchFamily="66" charset="0"/>
              </a:rPr>
              <a:t>Sensory and Physical Needs</a:t>
            </a:r>
            <a:endParaRPr lang="en-GB" b="1" u="sng"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lgn="just">
              <a:spcBef>
                <a:spcPts val="0"/>
              </a:spcBef>
              <a:buNone/>
              <a:defRPr/>
            </a:pPr>
            <a:endParaRPr lang="en-GB" sz="1900" dirty="0">
              <a:latin typeface="Comic Sans MS" panose="030F0702030302020204" pitchFamily="66" charset="0"/>
            </a:endParaRPr>
          </a:p>
          <a:p>
            <a:pPr marL="285750" indent="-285750" algn="just">
              <a:spcBef>
                <a:spcPts val="0"/>
              </a:spcBef>
              <a:defRPr/>
            </a:pPr>
            <a:r>
              <a:rPr lang="en-GB" sz="1900" dirty="0" smtClean="0">
                <a:latin typeface="Comic Sans MS" panose="030F0702030302020204" pitchFamily="66" charset="0"/>
              </a:rPr>
              <a:t>Immersive Reader.</a:t>
            </a:r>
            <a:endParaRPr lang="en-GB" sz="1900" dirty="0">
              <a:latin typeface="Comic Sans MS" panose="030F0702030302020204" pitchFamily="66" charset="0"/>
            </a:endParaRPr>
          </a:p>
          <a:p>
            <a:pPr marL="285750" indent="-285750" algn="just">
              <a:spcBef>
                <a:spcPts val="0"/>
              </a:spcBef>
              <a:defRPr/>
            </a:pPr>
            <a:r>
              <a:rPr lang="en-GB" sz="1900" dirty="0">
                <a:latin typeface="Comic Sans MS" panose="030F0702030302020204" pitchFamily="66" charset="0"/>
              </a:rPr>
              <a:t>Radio Aids</a:t>
            </a:r>
            <a:r>
              <a:rPr lang="en-GB" sz="1900" dirty="0" smtClean="0">
                <a:latin typeface="Comic Sans MS" panose="030F0702030302020204" pitchFamily="66" charset="0"/>
              </a:rPr>
              <a:t>.</a:t>
            </a:r>
          </a:p>
          <a:p>
            <a:pPr marL="285750" indent="-285750" algn="just">
              <a:spcBef>
                <a:spcPts val="0"/>
              </a:spcBef>
              <a:defRPr/>
            </a:pPr>
            <a:r>
              <a:rPr lang="en-GB" sz="1900" dirty="0" smtClean="0">
                <a:latin typeface="Comic Sans MS" panose="030F0702030302020204" pitchFamily="66" charset="0"/>
              </a:rPr>
              <a:t>Hearing Loop system.</a:t>
            </a:r>
          </a:p>
          <a:p>
            <a:pPr marL="285750" indent="-285750" algn="just">
              <a:spcBef>
                <a:spcPts val="0"/>
              </a:spcBef>
              <a:defRPr/>
            </a:pPr>
            <a:r>
              <a:rPr lang="en-GB" sz="1900" dirty="0" smtClean="0">
                <a:latin typeface="Comic Sans MS" panose="030F0702030302020204" pitchFamily="66" charset="0"/>
              </a:rPr>
              <a:t>Fully accessible school grounds</a:t>
            </a:r>
            <a:endParaRPr lang="en-GB" sz="1900" dirty="0">
              <a:latin typeface="Comic Sans MS" panose="030F0702030302020204" pitchFamily="66" charset="0"/>
            </a:endParaRPr>
          </a:p>
          <a:p>
            <a:pPr marL="285750" indent="-285750" algn="just">
              <a:spcBef>
                <a:spcPts val="0"/>
              </a:spcBef>
              <a:defRPr/>
            </a:pPr>
            <a:r>
              <a:rPr lang="en-GB" sz="1900" dirty="0" smtClean="0">
                <a:latin typeface="Comic Sans MS" panose="030F0702030302020204" pitchFamily="66" charset="0"/>
              </a:rPr>
              <a:t>Moving and Handling support and training </a:t>
            </a:r>
            <a:r>
              <a:rPr lang="en-GB" sz="1900" dirty="0" smtClean="0">
                <a:latin typeface="Comic Sans MS" panose="030F0702030302020204" pitchFamily="66" charset="0"/>
              </a:rPr>
              <a:t>for </a:t>
            </a:r>
            <a:r>
              <a:rPr lang="en-GB" sz="1900" dirty="0" smtClean="0">
                <a:latin typeface="Comic Sans MS" panose="030F0702030302020204" pitchFamily="66" charset="0"/>
              </a:rPr>
              <a:t>all staff</a:t>
            </a:r>
            <a:endParaRPr lang="en-GB" sz="1900" dirty="0">
              <a:latin typeface="Comic Sans MS" panose="030F0702030302020204" pitchFamily="66" charset="0"/>
            </a:endParaRPr>
          </a:p>
          <a:p>
            <a:pPr marL="285750" indent="-285750" algn="just">
              <a:spcBef>
                <a:spcPts val="0"/>
              </a:spcBef>
              <a:defRPr/>
            </a:pPr>
            <a:r>
              <a:rPr lang="en-GB" sz="1900" dirty="0">
                <a:latin typeface="Comic Sans MS" panose="030F0702030302020204" pitchFamily="66" charset="0"/>
              </a:rPr>
              <a:t>Access to Speech and </a:t>
            </a:r>
            <a:r>
              <a:rPr lang="en-GB" sz="1900" dirty="0" smtClean="0">
                <a:latin typeface="Comic Sans MS" panose="030F0702030302020204" pitchFamily="66" charset="0"/>
              </a:rPr>
              <a:t>Language Service.</a:t>
            </a:r>
            <a:endParaRPr lang="en-GB" sz="1900" dirty="0">
              <a:latin typeface="Comic Sans MS" panose="030F0702030302020204" pitchFamily="66" charset="0"/>
            </a:endParaRPr>
          </a:p>
          <a:p>
            <a:pPr marL="285750" indent="-285750" algn="just">
              <a:spcBef>
                <a:spcPts val="0"/>
              </a:spcBef>
              <a:defRPr/>
            </a:pPr>
            <a:r>
              <a:rPr lang="en-GB" sz="1900" dirty="0">
                <a:latin typeface="Comic Sans MS" panose="030F0702030302020204" pitchFamily="66" charset="0"/>
              </a:rPr>
              <a:t>Access to </a:t>
            </a:r>
            <a:r>
              <a:rPr lang="en-GB" sz="1900" dirty="0" smtClean="0">
                <a:latin typeface="Comic Sans MS" panose="030F0702030302020204" pitchFamily="66" charset="0"/>
              </a:rPr>
              <a:t>a specialist teacher for Physical Impairment.</a:t>
            </a:r>
            <a:endParaRPr lang="en-GB" sz="1900" dirty="0">
              <a:latin typeface="Comic Sans MS" panose="030F0702030302020204" pitchFamily="66" charset="0"/>
            </a:endParaRPr>
          </a:p>
          <a:p>
            <a:pPr marL="285750" indent="-285750" algn="just">
              <a:spcBef>
                <a:spcPts val="0"/>
              </a:spcBef>
              <a:defRPr/>
            </a:pPr>
            <a:r>
              <a:rPr lang="en-GB" sz="1900" dirty="0">
                <a:latin typeface="Comic Sans MS" panose="030F0702030302020204" pitchFamily="66" charset="0"/>
              </a:rPr>
              <a:t>Access to a specialist </a:t>
            </a:r>
            <a:r>
              <a:rPr lang="en-GB" sz="1900" dirty="0" smtClean="0">
                <a:latin typeface="Comic Sans MS" panose="030F0702030302020204" pitchFamily="66" charset="0"/>
              </a:rPr>
              <a:t>teacher </a:t>
            </a:r>
            <a:r>
              <a:rPr lang="en-GB" sz="1900" dirty="0">
                <a:latin typeface="Comic Sans MS" panose="030F0702030302020204" pitchFamily="66" charset="0"/>
              </a:rPr>
              <a:t>for the hearing/visual impaired.</a:t>
            </a:r>
          </a:p>
          <a:p>
            <a:pPr marL="285750" indent="-285750" algn="just">
              <a:spcBef>
                <a:spcPts val="0"/>
              </a:spcBef>
              <a:defRPr/>
            </a:pPr>
            <a:r>
              <a:rPr lang="en-GB" sz="1900" dirty="0">
                <a:latin typeface="Comic Sans MS" panose="030F0702030302020204" pitchFamily="66" charset="0"/>
              </a:rPr>
              <a:t>Concrete apparatus available to support learning.</a:t>
            </a:r>
          </a:p>
          <a:p>
            <a:pPr marL="285750" indent="-285750" algn="just">
              <a:spcBef>
                <a:spcPts val="0"/>
              </a:spcBef>
              <a:defRPr/>
            </a:pPr>
            <a:r>
              <a:rPr lang="en-GB" sz="1900" dirty="0">
                <a:latin typeface="Comic Sans MS" panose="030F0702030302020204" pitchFamily="66" charset="0"/>
              </a:rPr>
              <a:t>Access to support for personal care.</a:t>
            </a:r>
          </a:p>
          <a:p>
            <a:pPr marL="285750" indent="-285750" algn="just">
              <a:spcBef>
                <a:spcPts val="0"/>
              </a:spcBef>
              <a:defRPr/>
            </a:pPr>
            <a:r>
              <a:rPr lang="en-GB" sz="1900" dirty="0">
                <a:latin typeface="Comic Sans MS" panose="030F0702030302020204" pitchFamily="66" charset="0"/>
              </a:rPr>
              <a:t>Therapy programmes delivered in school, designed by specialists e.g. Occupational Therapists, Physiotherapists</a:t>
            </a:r>
          </a:p>
          <a:p>
            <a:pPr marL="285750" indent="-285750" algn="just">
              <a:spcBef>
                <a:spcPts val="0"/>
              </a:spcBef>
              <a:defRPr/>
            </a:pPr>
            <a:r>
              <a:rPr lang="en-GB" sz="1900" dirty="0">
                <a:latin typeface="Comic Sans MS" panose="030F0702030302020204" pitchFamily="66" charset="0"/>
              </a:rPr>
              <a:t>Adapted curriculum to enable full access e.g. alternative recording devices, modified PE curriculum.</a:t>
            </a:r>
          </a:p>
          <a:p>
            <a:endParaRPr lang="en-GB" dirty="0"/>
          </a:p>
        </p:txBody>
      </p:sp>
      <p:grpSp>
        <p:nvGrpSpPr>
          <p:cNvPr id="4" name="Group 6"/>
          <p:cNvGrpSpPr>
            <a:grpSpLocks/>
          </p:cNvGrpSpPr>
          <p:nvPr/>
        </p:nvGrpSpPr>
        <p:grpSpPr bwMode="auto">
          <a:xfrm>
            <a:off x="9829799" y="1094581"/>
            <a:ext cx="1619251" cy="1806575"/>
            <a:chOff x="3949065" y="2419851"/>
            <a:chExt cx="2712085" cy="2994887"/>
          </a:xfrm>
        </p:grpSpPr>
        <p:sp>
          <p:nvSpPr>
            <p:cNvPr id="5"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6" name="Group 8"/>
            <p:cNvGrpSpPr>
              <a:grpSpLocks/>
            </p:cNvGrpSpPr>
            <p:nvPr/>
          </p:nvGrpSpPr>
          <p:grpSpPr bwMode="auto">
            <a:xfrm>
              <a:off x="3949065" y="2419851"/>
              <a:ext cx="2712085" cy="2994887"/>
              <a:chOff x="3949065" y="2409825"/>
              <a:chExt cx="2712085" cy="2994887"/>
            </a:xfrm>
          </p:grpSpPr>
          <p:grpSp>
            <p:nvGrpSpPr>
              <p:cNvPr id="7" name="Group 9"/>
              <p:cNvGrpSpPr>
                <a:grpSpLocks/>
              </p:cNvGrpSpPr>
              <p:nvPr/>
            </p:nvGrpSpPr>
            <p:grpSpPr bwMode="auto">
              <a:xfrm>
                <a:off x="3949065" y="2409825"/>
                <a:ext cx="2712085" cy="2984500"/>
                <a:chOff x="3949065" y="2416175"/>
                <a:chExt cx="2712085" cy="2984500"/>
              </a:xfrm>
            </p:grpSpPr>
            <p:grpSp>
              <p:nvGrpSpPr>
                <p:cNvPr id="9" name="Group 29"/>
                <p:cNvGrpSpPr>
                  <a:grpSpLocks/>
                </p:cNvGrpSpPr>
                <p:nvPr/>
              </p:nvGrpSpPr>
              <p:grpSpPr bwMode="auto">
                <a:xfrm>
                  <a:off x="3949065" y="2416175"/>
                  <a:ext cx="2712085" cy="2967351"/>
                  <a:chOff x="6219" y="3806"/>
                  <a:chExt cx="4271" cy="4672"/>
                </a:xfrm>
              </p:grpSpPr>
              <p:sp>
                <p:nvSpPr>
                  <p:cNvPr id="13"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4" name="Group 31"/>
                  <p:cNvGrpSpPr>
                    <a:grpSpLocks/>
                  </p:cNvGrpSpPr>
                  <p:nvPr/>
                </p:nvGrpSpPr>
                <p:grpSpPr bwMode="auto">
                  <a:xfrm>
                    <a:off x="6219" y="3817"/>
                    <a:ext cx="4271" cy="4661"/>
                    <a:chOff x="6219" y="3817"/>
                    <a:chExt cx="4271" cy="4661"/>
                  </a:xfrm>
                </p:grpSpPr>
                <p:sp>
                  <p:nvSpPr>
                    <p:cNvPr id="15"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6"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7"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18"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Assess</a:t>
                      </a:r>
                    </a:p>
                  </p:txBody>
                </p:sp>
                <p:sp>
                  <p:nvSpPr>
                    <p:cNvPr id="19"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Plan</a:t>
                      </a:r>
                    </a:p>
                  </p:txBody>
                </p:sp>
                <p:sp>
                  <p:nvSpPr>
                    <p:cNvPr id="20"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Do</a:t>
                      </a:r>
                    </a:p>
                  </p:txBody>
                </p:sp>
                <p:sp>
                  <p:nvSpPr>
                    <p:cNvPr id="21"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Review</a:t>
                      </a:r>
                    </a:p>
                  </p:txBody>
                </p:sp>
                <p:sp>
                  <p:nvSpPr>
                    <p:cNvPr id="22"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10"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1"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2"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8"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33539127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2481263"/>
            <a:ext cx="8829675" cy="2862322"/>
          </a:xfrm>
          <a:prstGeom prst="rect">
            <a:avLst/>
          </a:prstGeom>
        </p:spPr>
        <p:txBody>
          <a:bodyPr wrap="square">
            <a:spAutoFit/>
          </a:bodyPr>
          <a:lstStyle/>
          <a:p>
            <a:pPr marL="285750" indent="-285750">
              <a:buFont typeface="Arial" panose="020B0604020202020204" pitchFamily="34" charset="0"/>
              <a:buChar char="•"/>
              <a:defRPr/>
            </a:pPr>
            <a:r>
              <a:rPr lang="en-GB" sz="2000" dirty="0">
                <a:latin typeface="Comic Sans MS" panose="030F0702030302020204" pitchFamily="66" charset="0"/>
              </a:rPr>
              <a:t>Reviews of </a:t>
            </a:r>
            <a:r>
              <a:rPr lang="en-GB" sz="2000" dirty="0" smtClean="0">
                <a:latin typeface="Comic Sans MS" panose="030F0702030302020204" pitchFamily="66" charset="0"/>
              </a:rPr>
              <a:t>pupils with SEND </a:t>
            </a:r>
            <a:r>
              <a:rPr lang="en-GB" sz="2000" dirty="0">
                <a:latin typeface="Comic Sans MS" panose="030F0702030302020204" pitchFamily="66" charset="0"/>
              </a:rPr>
              <a:t>take place at </a:t>
            </a:r>
            <a:r>
              <a:rPr lang="en-GB" sz="2000" dirty="0" smtClean="0">
                <a:latin typeface="Comic Sans MS" panose="030F0702030302020204" pitchFamily="66" charset="0"/>
              </a:rPr>
              <a:t>least termly</a:t>
            </a:r>
            <a:r>
              <a:rPr lang="en-GB" sz="2000" dirty="0">
                <a:latin typeface="Comic Sans MS" panose="030F0702030302020204" pitchFamily="66" charset="0"/>
              </a:rPr>
              <a:t>.</a:t>
            </a:r>
          </a:p>
          <a:p>
            <a:pPr marL="285750" indent="-285750">
              <a:buFont typeface="Arial" panose="020B0604020202020204" pitchFamily="34" charset="0"/>
              <a:buChar char="•"/>
              <a:defRPr/>
            </a:pPr>
            <a:r>
              <a:rPr lang="en-GB" sz="2000" dirty="0">
                <a:latin typeface="Comic Sans MS" panose="030F0702030302020204" pitchFamily="66" charset="0"/>
              </a:rPr>
              <a:t>Parents/carers are involved in the setting of clear outcomes for their child and the review of provision and progress. This occurs at least 3 times a year and more frequently as required.</a:t>
            </a:r>
          </a:p>
          <a:p>
            <a:pPr marL="285750" indent="-285750">
              <a:buFont typeface="Arial" panose="020B0604020202020204" pitchFamily="34" charset="0"/>
              <a:buChar char="•"/>
              <a:defRPr/>
            </a:pPr>
            <a:r>
              <a:rPr lang="en-GB" sz="2000" dirty="0">
                <a:latin typeface="Comic Sans MS" panose="030F0702030302020204" pitchFamily="66" charset="0"/>
              </a:rPr>
              <a:t>We hold parent consultation evenings in the autumn and spring terms.</a:t>
            </a:r>
          </a:p>
          <a:p>
            <a:pPr marL="285750" indent="-285750">
              <a:buFont typeface="Arial" panose="020B0604020202020204" pitchFamily="34" charset="0"/>
              <a:buChar char="•"/>
              <a:defRPr/>
            </a:pPr>
            <a:r>
              <a:rPr lang="en-GB" sz="2000" dirty="0">
                <a:latin typeface="Comic Sans MS" panose="030F0702030302020204" pitchFamily="66" charset="0"/>
              </a:rPr>
              <a:t>Pupils complete pupil passports, reflecting on their strengths and areas to develop.</a:t>
            </a:r>
          </a:p>
          <a:p>
            <a:pPr marL="285750" indent="-285750">
              <a:buFont typeface="Arial" panose="020B0604020202020204" pitchFamily="34" charset="0"/>
              <a:buChar char="•"/>
              <a:defRPr/>
            </a:pPr>
            <a:r>
              <a:rPr lang="en-GB" sz="2000" dirty="0">
                <a:latin typeface="Comic Sans MS" panose="030F0702030302020204" pitchFamily="66" charset="0"/>
              </a:rPr>
              <a:t>Parents receive a written interim report in the spring term and a full report in the summer term.</a:t>
            </a:r>
          </a:p>
        </p:txBody>
      </p:sp>
      <p:sp>
        <p:nvSpPr>
          <p:cNvPr id="3" name="Title 2"/>
          <p:cNvSpPr>
            <a:spLocks noGrp="1"/>
          </p:cNvSpPr>
          <p:nvPr>
            <p:ph type="title"/>
          </p:nvPr>
        </p:nvSpPr>
        <p:spPr/>
        <p:txBody>
          <a:bodyPr/>
          <a:lstStyle/>
          <a:p>
            <a:r>
              <a:rPr lang="en-GB" b="1" u="sng" dirty="0" smtClean="0">
                <a:latin typeface="Comic Sans MS" panose="030F0702030302020204" pitchFamily="66" charset="0"/>
              </a:rPr>
              <a:t>The Review Process</a:t>
            </a:r>
            <a:endParaRPr lang="en-GB" b="1" u="sng" dirty="0">
              <a:latin typeface="Comic Sans MS" panose="030F0702030302020204" pitchFamily="66" charset="0"/>
            </a:endParaRPr>
          </a:p>
        </p:txBody>
      </p:sp>
      <p:grpSp>
        <p:nvGrpSpPr>
          <p:cNvPr id="5" name="Group 6"/>
          <p:cNvGrpSpPr>
            <a:grpSpLocks/>
          </p:cNvGrpSpPr>
          <p:nvPr/>
        </p:nvGrpSpPr>
        <p:grpSpPr bwMode="auto">
          <a:xfrm>
            <a:off x="9820274" y="676274"/>
            <a:ext cx="1619251" cy="1806575"/>
            <a:chOff x="3949065" y="2419851"/>
            <a:chExt cx="2712085" cy="2994887"/>
          </a:xfrm>
        </p:grpSpPr>
        <p:sp>
          <p:nvSpPr>
            <p:cNvPr id="6" name="Oval 48"/>
            <p:cNvSpPr>
              <a:spLocks noChangeArrowheads="1"/>
            </p:cNvSpPr>
            <p:nvPr/>
          </p:nvSpPr>
          <p:spPr bwMode="auto">
            <a:xfrm>
              <a:off x="4325938" y="2693988"/>
              <a:ext cx="2082800" cy="2082800"/>
            </a:xfrm>
            <a:prstGeom prst="ellipse">
              <a:avLst/>
            </a:prstGeom>
            <a:solidFill>
              <a:srgbClr val="FFFFFF"/>
            </a:solidFill>
            <a:ln w="9525">
              <a:solidFill>
                <a:srgbClr val="000000"/>
              </a:solidFill>
              <a:round/>
              <a:headEnd/>
              <a:tailEnd/>
            </a:ln>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nvGrpSpPr>
            <p:cNvPr id="7" name="Group 8"/>
            <p:cNvGrpSpPr>
              <a:grpSpLocks/>
            </p:cNvGrpSpPr>
            <p:nvPr/>
          </p:nvGrpSpPr>
          <p:grpSpPr bwMode="auto">
            <a:xfrm>
              <a:off x="3949065" y="2419851"/>
              <a:ext cx="2712085" cy="2994887"/>
              <a:chOff x="3949065" y="2409825"/>
              <a:chExt cx="2712085" cy="2994887"/>
            </a:xfrm>
          </p:grpSpPr>
          <p:grpSp>
            <p:nvGrpSpPr>
              <p:cNvPr id="8" name="Group 9"/>
              <p:cNvGrpSpPr>
                <a:grpSpLocks/>
              </p:cNvGrpSpPr>
              <p:nvPr/>
            </p:nvGrpSpPr>
            <p:grpSpPr bwMode="auto">
              <a:xfrm>
                <a:off x="3949065" y="2409825"/>
                <a:ext cx="2712085" cy="2984500"/>
                <a:chOff x="3949065" y="2416175"/>
                <a:chExt cx="2712085" cy="2984500"/>
              </a:xfrm>
            </p:grpSpPr>
            <p:grpSp>
              <p:nvGrpSpPr>
                <p:cNvPr id="10" name="Group 29"/>
                <p:cNvGrpSpPr>
                  <a:grpSpLocks/>
                </p:cNvGrpSpPr>
                <p:nvPr/>
              </p:nvGrpSpPr>
              <p:grpSpPr bwMode="auto">
                <a:xfrm>
                  <a:off x="3949065" y="2416175"/>
                  <a:ext cx="2712085" cy="2967351"/>
                  <a:chOff x="6219" y="3806"/>
                  <a:chExt cx="4271" cy="4672"/>
                </a:xfrm>
              </p:grpSpPr>
              <p:sp>
                <p:nvSpPr>
                  <p:cNvPr id="14" name="AutoShape 30"/>
                  <p:cNvSpPr>
                    <a:spLocks noChangeArrowheads="1"/>
                  </p:cNvSpPr>
                  <p:nvPr/>
                </p:nvSpPr>
                <p:spPr bwMode="auto">
                  <a:xfrm rot="8676369">
                    <a:off x="6423" y="380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50"/>
                      </a:gs>
                      <a:gs pos="100000">
                        <a:srgbClr val="00B0F0"/>
                      </a:gs>
                    </a:gsLst>
                    <a:lin ang="0" scaled="1"/>
                  </a:gradFill>
                  <a:ln w="19050">
                    <a:solidFill>
                      <a:srgbClr val="000000"/>
                    </a:solidFill>
                    <a:miter lim="800000"/>
                    <a:headEnd/>
                    <a:tailEnd/>
                  </a:ln>
                </p:spPr>
                <p:txBody>
                  <a:bodyPr/>
                  <a:lstStyle/>
                  <a:p>
                    <a:endParaRPr lang="en-GB"/>
                  </a:p>
                </p:txBody>
              </p:sp>
              <p:grpSp>
                <p:nvGrpSpPr>
                  <p:cNvPr id="15" name="Group 31"/>
                  <p:cNvGrpSpPr>
                    <a:grpSpLocks/>
                  </p:cNvGrpSpPr>
                  <p:nvPr/>
                </p:nvGrpSpPr>
                <p:grpSpPr bwMode="auto">
                  <a:xfrm>
                    <a:off x="6219" y="3817"/>
                    <a:ext cx="4271" cy="4661"/>
                    <a:chOff x="6219" y="3817"/>
                    <a:chExt cx="4271" cy="4661"/>
                  </a:xfrm>
                </p:grpSpPr>
                <p:sp>
                  <p:nvSpPr>
                    <p:cNvPr id="16" name="AutoShape 32"/>
                    <p:cNvSpPr>
                      <a:spLocks noChangeArrowheads="1"/>
                    </p:cNvSpPr>
                    <p:nvPr/>
                  </p:nvSpPr>
                  <p:spPr bwMode="auto">
                    <a:xfrm rot="3370115">
                      <a:off x="6331" y="3746"/>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FF0000"/>
                        </a:gs>
                        <a:gs pos="100000">
                          <a:srgbClr val="00B050"/>
                        </a:gs>
                      </a:gsLst>
                      <a:lin ang="0" scaled="1"/>
                    </a:gradFill>
                    <a:ln w="19050">
                      <a:solidFill>
                        <a:srgbClr val="000000"/>
                      </a:solidFill>
                      <a:miter lim="800000"/>
                      <a:headEnd/>
                      <a:tailEnd/>
                    </a:ln>
                  </p:spPr>
                  <p:txBody>
                    <a:bodyPr/>
                    <a:lstStyle/>
                    <a:p>
                      <a:endParaRPr lang="en-GB"/>
                    </a:p>
                  </p:txBody>
                </p:sp>
                <p:sp>
                  <p:nvSpPr>
                    <p:cNvPr id="17" name="AutoShape 33"/>
                    <p:cNvSpPr>
                      <a:spLocks noChangeArrowheads="1"/>
                    </p:cNvSpPr>
                    <p:nvPr/>
                  </p:nvSpPr>
                  <p:spPr bwMode="auto">
                    <a:xfrm rot="-2051268">
                      <a:off x="6391" y="3817"/>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B2A1C7"/>
                        </a:gs>
                        <a:gs pos="100000">
                          <a:srgbClr val="FF0000"/>
                        </a:gs>
                      </a:gsLst>
                      <a:lin ang="0" scaled="1"/>
                    </a:gradFill>
                    <a:ln w="19050">
                      <a:solidFill>
                        <a:srgbClr val="000000"/>
                      </a:solidFill>
                      <a:miter lim="800000"/>
                      <a:headEnd/>
                      <a:tailEnd/>
                    </a:ln>
                  </p:spPr>
                  <p:txBody>
                    <a:bodyPr/>
                    <a:lstStyle/>
                    <a:p>
                      <a:endParaRPr lang="en-GB"/>
                    </a:p>
                  </p:txBody>
                </p:sp>
                <p:sp>
                  <p:nvSpPr>
                    <p:cNvPr id="18" name="AutoShape 34"/>
                    <p:cNvSpPr>
                      <a:spLocks noChangeArrowheads="1"/>
                    </p:cNvSpPr>
                    <p:nvPr/>
                  </p:nvSpPr>
                  <p:spPr bwMode="auto">
                    <a:xfrm rot="-7484141">
                      <a:off x="6420" y="3842"/>
                      <a:ext cx="3958" cy="41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65 w 21600"/>
                        <a:gd name="T19" fmla="*/ 3161 h 21600"/>
                        <a:gd name="T20" fmla="*/ 18435 w 21600"/>
                        <a:gd name="T21" fmla="*/ 18439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4441" y="5838"/>
                          </a:moveTo>
                          <a:cubicBezTo>
                            <a:pt x="13385" y="5062"/>
                            <a:pt x="12110" y="4645"/>
                            <a:pt x="10800" y="4645"/>
                          </a:cubicBezTo>
                          <a:cubicBezTo>
                            <a:pt x="8696" y="4645"/>
                            <a:pt x="6738" y="5719"/>
                            <a:pt x="5608" y="7493"/>
                          </a:cubicBezTo>
                          <a:lnTo>
                            <a:pt x="1691" y="4997"/>
                          </a:lnTo>
                          <a:cubicBezTo>
                            <a:pt x="3674" y="1884"/>
                            <a:pt x="7109" y="0"/>
                            <a:pt x="10800" y="0"/>
                          </a:cubicBezTo>
                          <a:cubicBezTo>
                            <a:pt x="13098" y="0"/>
                            <a:pt x="15337" y="733"/>
                            <a:pt x="17190" y="2093"/>
                          </a:cubicBezTo>
                          <a:lnTo>
                            <a:pt x="18787" y="-84"/>
                          </a:lnTo>
                          <a:lnTo>
                            <a:pt x="19865" y="6937"/>
                          </a:lnTo>
                          <a:lnTo>
                            <a:pt x="12844" y="8014"/>
                          </a:lnTo>
                          <a:lnTo>
                            <a:pt x="14441" y="5838"/>
                          </a:lnTo>
                          <a:close/>
                        </a:path>
                      </a:pathLst>
                    </a:custGeom>
                    <a:gradFill rotWithShape="1">
                      <a:gsLst>
                        <a:gs pos="0">
                          <a:srgbClr val="00B0F0"/>
                        </a:gs>
                        <a:gs pos="100000">
                          <a:srgbClr val="B2A1C7"/>
                        </a:gs>
                      </a:gsLst>
                      <a:lin ang="0" scaled="1"/>
                    </a:gradFill>
                    <a:ln w="19050">
                      <a:solidFill>
                        <a:srgbClr val="000000"/>
                      </a:solidFill>
                      <a:miter lim="800000"/>
                      <a:headEnd/>
                      <a:tailEnd/>
                    </a:ln>
                  </p:spPr>
                  <p:txBody>
                    <a:bodyPr/>
                    <a:lstStyle/>
                    <a:p>
                      <a:endParaRPr lang="en-GB"/>
                    </a:p>
                  </p:txBody>
                </p:sp>
                <p:sp>
                  <p:nvSpPr>
                    <p:cNvPr id="19" name="WordArt 35"/>
                    <p:cNvSpPr>
                      <a:spLocks noChangeArrowheads="1" noChangeShapeType="1" noTextEdit="1"/>
                    </p:cNvSpPr>
                    <p:nvPr/>
                  </p:nvSpPr>
                  <p:spPr bwMode="auto">
                    <a:xfrm rot="-1723048">
                      <a:off x="7166" y="4381"/>
                      <a:ext cx="1476" cy="924"/>
                    </a:xfrm>
                    <a:prstGeom prst="rect">
                      <a:avLst/>
                    </a:prstGeom>
                  </p:spPr>
                  <p:txBody>
                    <a:bodyPr spcFirstLastPara="1" wrap="none" fromWordArt="1">
                      <a:prstTxWarp prst="textArchUp">
                        <a:avLst>
                          <a:gd name="adj" fmla="val 11521730"/>
                        </a:avLst>
                      </a:prstTxWarp>
                    </a:bodyPr>
                    <a:lstStyle/>
                    <a:p>
                      <a:pPr algn="ctr"/>
                      <a:r>
                        <a:rPr lang="en-GB" sz="3600" kern="10" dirty="0">
                          <a:ln w="9525">
                            <a:solidFill>
                              <a:srgbClr val="000000"/>
                            </a:solidFill>
                            <a:round/>
                            <a:headEnd/>
                            <a:tailEnd/>
                          </a:ln>
                          <a:solidFill>
                            <a:srgbClr val="000000"/>
                          </a:solidFill>
                          <a:latin typeface="Arial Black" panose="020B0A04020102020204" pitchFamily="34" charset="0"/>
                        </a:rPr>
                        <a:t>Assess</a:t>
                      </a:r>
                    </a:p>
                  </p:txBody>
                </p:sp>
                <p:sp>
                  <p:nvSpPr>
                    <p:cNvPr id="20" name="WordArt 36"/>
                    <p:cNvSpPr>
                      <a:spLocks noChangeArrowheads="1" noChangeShapeType="1" noTextEdit="1"/>
                    </p:cNvSpPr>
                    <p:nvPr/>
                  </p:nvSpPr>
                  <p:spPr bwMode="auto">
                    <a:xfrm rot="3874958">
                      <a:off x="8864" y="4922"/>
                      <a:ext cx="1160" cy="726"/>
                    </a:xfrm>
                    <a:prstGeom prst="rect">
                      <a:avLst/>
                    </a:prstGeom>
                  </p:spPr>
                  <p:txBody>
                    <a:bodyPr spcFirstLastPara="1" wrap="none" fromWordArt="1">
                      <a:prstTxWarp prst="textArchUp">
                        <a:avLst>
                          <a:gd name="adj" fmla="val 11521558"/>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Plan</a:t>
                      </a:r>
                    </a:p>
                  </p:txBody>
                </p:sp>
                <p:sp>
                  <p:nvSpPr>
                    <p:cNvPr id="21" name="WordArt 37"/>
                    <p:cNvSpPr>
                      <a:spLocks noChangeArrowheads="1" noChangeShapeType="1" noTextEdit="1"/>
                    </p:cNvSpPr>
                    <p:nvPr/>
                  </p:nvSpPr>
                  <p:spPr bwMode="auto">
                    <a:xfrm rot="8930439">
                      <a:off x="8786" y="6967"/>
                      <a:ext cx="559" cy="350"/>
                    </a:xfrm>
                    <a:prstGeom prst="rect">
                      <a:avLst/>
                    </a:prstGeom>
                  </p:spPr>
                  <p:txBody>
                    <a:bodyPr spcFirstLastPara="1" wrap="none" fromWordArt="1">
                      <a:prstTxWarp prst="textArchUp">
                        <a:avLst>
                          <a:gd name="adj" fmla="val 11521844"/>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Do</a:t>
                      </a:r>
                    </a:p>
                  </p:txBody>
                </p:sp>
                <p:sp>
                  <p:nvSpPr>
                    <p:cNvPr id="22" name="WordArt 38"/>
                    <p:cNvSpPr>
                      <a:spLocks noChangeArrowheads="1" noChangeShapeType="1" noTextEdit="1"/>
                    </p:cNvSpPr>
                    <p:nvPr/>
                  </p:nvSpPr>
                  <p:spPr bwMode="auto">
                    <a:xfrm rot="-7385954">
                      <a:off x="6572" y="5923"/>
                      <a:ext cx="1476" cy="924"/>
                    </a:xfrm>
                    <a:prstGeom prst="rect">
                      <a:avLst/>
                    </a:prstGeom>
                  </p:spPr>
                  <p:txBody>
                    <a:bodyPr spcFirstLastPara="1" wrap="none" fromWordArt="1">
                      <a:prstTxWarp prst="textArchUp">
                        <a:avLst>
                          <a:gd name="adj" fmla="val 11521730"/>
                        </a:avLst>
                      </a:prstTxWarp>
                    </a:bodyPr>
                    <a:lstStyle/>
                    <a:p>
                      <a:pPr algn="ctr"/>
                      <a:r>
                        <a:rPr lang="en-GB" sz="3600" kern="10">
                          <a:ln w="9525">
                            <a:solidFill>
                              <a:srgbClr val="000000"/>
                            </a:solidFill>
                            <a:round/>
                            <a:headEnd/>
                            <a:tailEnd/>
                          </a:ln>
                          <a:solidFill>
                            <a:srgbClr val="000000"/>
                          </a:solidFill>
                          <a:latin typeface="Arial Black" panose="020B0A04020102020204" pitchFamily="34" charset="0"/>
                        </a:rPr>
                        <a:t>Review</a:t>
                      </a:r>
                    </a:p>
                  </p:txBody>
                </p:sp>
                <p:sp>
                  <p:nvSpPr>
                    <p:cNvPr id="23" name="AutoShape 39"/>
                    <p:cNvSpPr>
                      <a:spLocks noChangeArrowheads="1"/>
                    </p:cNvSpPr>
                    <p:nvPr/>
                  </p:nvSpPr>
                  <p:spPr bwMode="auto">
                    <a:xfrm rot="-5400000">
                      <a:off x="6986" y="7027"/>
                      <a:ext cx="1940" cy="962"/>
                    </a:xfrm>
                    <a:prstGeom prst="triangle">
                      <a:avLst>
                        <a:gd name="adj" fmla="val 52866"/>
                      </a:avLst>
                    </a:prstGeom>
                    <a:solidFill>
                      <a:srgbClr val="00B0F0"/>
                    </a:solidFill>
                    <a:ln w="9525" algn="ctr">
                      <a:solidFill>
                        <a:srgbClr val="00B0F0"/>
                      </a:solidFill>
                      <a:miter lim="800000"/>
                      <a:headEnd/>
                      <a:tailEnd/>
                    </a:ln>
                    <a:effectLst/>
                    <a:extLs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txBody>
                    <a:bodyPr/>
                    <a:lstStyle>
                      <a:lvl1pPr>
                        <a:spcBef>
                          <a:spcPct val="20000"/>
                        </a:spcBef>
                        <a:buChar char="•"/>
                        <a:defRPr sz="3200">
                          <a:solidFill>
                            <a:srgbClr val="00ABE5"/>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GB" altLang="en-US" sz="1800">
                        <a:solidFill>
                          <a:schemeClr val="tx1"/>
                        </a:solidFill>
                      </a:endParaRPr>
                    </a:p>
                  </p:txBody>
                </p:sp>
              </p:grpSp>
            </p:grpSp>
            <p:cxnSp>
              <p:nvCxnSpPr>
                <p:cNvPr id="11" name="AutoShape 40"/>
                <p:cNvCxnSpPr>
                  <a:cxnSpLocks noChangeShapeType="1"/>
                </p:cNvCxnSpPr>
                <p:nvPr/>
              </p:nvCxnSpPr>
              <p:spPr bwMode="auto">
                <a:xfrm flipV="1">
                  <a:off x="5364480" y="4133580"/>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2" name="AutoShape 41"/>
                <p:cNvCxnSpPr>
                  <a:cxnSpLocks noChangeShapeType="1"/>
                </p:cNvCxnSpPr>
                <p:nvPr/>
              </p:nvCxnSpPr>
              <p:spPr bwMode="auto">
                <a:xfrm flipH="1" flipV="1">
                  <a:off x="4746625" y="4738229"/>
                  <a:ext cx="617855" cy="662446"/>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cxnSp>
              <p:nvCxnSpPr>
                <p:cNvPr id="13" name="AutoShape 42"/>
                <p:cNvCxnSpPr>
                  <a:cxnSpLocks noChangeShapeType="1"/>
                </p:cNvCxnSpPr>
                <p:nvPr/>
              </p:nvCxnSpPr>
              <p:spPr bwMode="auto">
                <a:xfrm flipH="1">
                  <a:off x="4743226" y="4133580"/>
                  <a:ext cx="617220" cy="604649"/>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cxnSp>
            <p:nvCxnSpPr>
              <p:cNvPr id="9" name="AutoShape 40"/>
              <p:cNvCxnSpPr>
                <a:cxnSpLocks noChangeShapeType="1"/>
              </p:cNvCxnSpPr>
              <p:nvPr/>
            </p:nvCxnSpPr>
            <p:spPr bwMode="auto">
              <a:xfrm flipV="1">
                <a:off x="5364088" y="5036969"/>
                <a:ext cx="635" cy="367743"/>
              </a:xfrm>
              <a:prstGeom prst="straightConnector1">
                <a:avLst/>
              </a:prstGeom>
              <a:noFill/>
              <a:ln w="1905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rgbClr val="7030A0">
                          <a:alpha val="50000"/>
                        </a:srgbClr>
                      </a:outerShdw>
                    </a:effectLst>
                  </a14:hiddenEffects>
                </a:ext>
              </a:extLst>
            </p:spPr>
          </p:cxnSp>
        </p:grpSp>
      </p:grpSp>
    </p:spTree>
    <p:extLst>
      <p:ext uri="{BB962C8B-B14F-4D97-AF65-F5344CB8AC3E}">
        <p14:creationId xmlns:p14="http://schemas.microsoft.com/office/powerpoint/2010/main" val="28851456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38151" y="438150"/>
            <a:ext cx="11477624" cy="6124754"/>
          </a:xfrm>
          <a:prstGeom prst="rect">
            <a:avLst/>
          </a:prstGeom>
        </p:spPr>
        <p:txBody>
          <a:bodyPr wrap="square">
            <a:spAutoFit/>
          </a:bodyPr>
          <a:lstStyle/>
          <a:p>
            <a:pPr>
              <a:defRPr/>
            </a:pPr>
            <a:r>
              <a:rPr lang="en-GB" sz="4400" b="1" dirty="0">
                <a:latin typeface="Comic Sans MS" panose="030F0702030302020204" pitchFamily="66" charset="0"/>
              </a:rPr>
              <a:t>ALL teachers at St </a:t>
            </a:r>
            <a:r>
              <a:rPr lang="en-GB" sz="4400" b="1" dirty="0" smtClean="0">
                <a:latin typeface="Comic Sans MS" panose="030F0702030302020204" pitchFamily="66" charset="0"/>
              </a:rPr>
              <a:t>Andrew’s CE Junior </a:t>
            </a:r>
            <a:r>
              <a:rPr lang="en-GB" sz="4400" b="1" dirty="0">
                <a:latin typeface="Comic Sans MS" panose="030F0702030302020204" pitchFamily="66" charset="0"/>
              </a:rPr>
              <a:t>School</a:t>
            </a:r>
            <a:r>
              <a:rPr lang="en-GB" sz="4400" b="1" dirty="0" smtClean="0">
                <a:latin typeface="Comic Sans MS" panose="030F0702030302020204" pitchFamily="66" charset="0"/>
              </a:rPr>
              <a:t>:</a:t>
            </a:r>
          </a:p>
          <a:p>
            <a:pPr>
              <a:defRPr/>
            </a:pPr>
            <a:endParaRPr lang="en-GB" sz="4400" b="1" dirty="0">
              <a:latin typeface="Comic Sans MS" panose="030F0702030302020204" pitchFamily="66" charset="0"/>
            </a:endParaRPr>
          </a:p>
          <a:p>
            <a:pPr marL="285750" indent="-285750">
              <a:buFont typeface="Arial" panose="020B0604020202020204" pitchFamily="34" charset="0"/>
              <a:buChar char="•"/>
              <a:defRPr/>
            </a:pPr>
            <a:r>
              <a:rPr lang="en-GB" sz="2000" dirty="0">
                <a:latin typeface="Comic Sans MS" panose="030F0702030302020204" pitchFamily="66" charset="0"/>
              </a:rPr>
              <a:t>Use their best endeavours to ensure that the necessary provision is made for any individual who has </a:t>
            </a:r>
            <a:r>
              <a:rPr lang="en-GB" sz="2000" dirty="0" smtClean="0">
                <a:latin typeface="Comic Sans MS" panose="030F0702030302020204" pitchFamily="66" charset="0"/>
              </a:rPr>
              <a:t>SEND.</a:t>
            </a:r>
            <a:endParaRPr lang="en-GB" sz="2000" dirty="0">
              <a:latin typeface="Comic Sans MS" panose="030F0702030302020204" pitchFamily="66" charset="0"/>
            </a:endParaRPr>
          </a:p>
          <a:p>
            <a:pPr marL="285750" indent="-285750">
              <a:buFont typeface="Arial" panose="020B0604020202020204" pitchFamily="34" charset="0"/>
              <a:buChar char="•"/>
              <a:defRPr/>
            </a:pPr>
            <a:r>
              <a:rPr lang="en-GB" sz="2000" dirty="0">
                <a:latin typeface="Comic Sans MS" panose="030F0702030302020204" pitchFamily="66" charset="0"/>
              </a:rPr>
              <a:t>Are responsible and accountable for all pupils in their class wherever or with whoever the pupils are working.</a:t>
            </a:r>
          </a:p>
          <a:p>
            <a:pPr marL="285750" indent="-285750">
              <a:buFont typeface="Arial" panose="020B0604020202020204" pitchFamily="34" charset="0"/>
              <a:buChar char="•"/>
              <a:defRPr/>
            </a:pPr>
            <a:r>
              <a:rPr lang="en-GB" sz="2000" dirty="0">
                <a:latin typeface="Comic Sans MS" panose="030F0702030302020204" pitchFamily="66" charset="0"/>
              </a:rPr>
              <a:t>St </a:t>
            </a:r>
            <a:r>
              <a:rPr lang="en-GB" sz="2000" dirty="0" smtClean="0">
                <a:latin typeface="Comic Sans MS" panose="030F0702030302020204" pitchFamily="66" charset="0"/>
              </a:rPr>
              <a:t>Andrew’s </a:t>
            </a:r>
            <a:r>
              <a:rPr lang="en-GB" sz="2000" dirty="0">
                <a:latin typeface="Comic Sans MS" panose="030F0702030302020204" pitchFamily="66" charset="0"/>
              </a:rPr>
              <a:t>has a number of teaching assistants who have training in a range of SEND conditions.</a:t>
            </a:r>
          </a:p>
          <a:p>
            <a:pPr marL="285750" indent="-285750">
              <a:buFont typeface="Arial" panose="020B0604020202020204" pitchFamily="34" charset="0"/>
              <a:buChar char="•"/>
              <a:defRPr/>
            </a:pPr>
            <a:r>
              <a:rPr lang="en-GB" sz="2000" dirty="0">
                <a:latin typeface="Comic Sans MS" panose="030F0702030302020204" pitchFamily="66" charset="0"/>
              </a:rPr>
              <a:t>The school regularly has CPD to improve outcomes for  SEND pupils.</a:t>
            </a:r>
          </a:p>
          <a:p>
            <a:pPr marL="285750" indent="-285750">
              <a:buFont typeface="Arial" panose="020B0604020202020204" pitchFamily="34" charset="0"/>
              <a:buChar char="•"/>
              <a:defRPr/>
            </a:pPr>
            <a:r>
              <a:rPr lang="en-GB" sz="2000" dirty="0">
                <a:latin typeface="Comic Sans MS" panose="030F0702030302020204" pitchFamily="66" charset="0"/>
              </a:rPr>
              <a:t>Teaching Assistants are responsible for delivering specific intervention programmes </a:t>
            </a:r>
            <a:r>
              <a:rPr lang="en-GB" sz="2000" dirty="0" err="1">
                <a:latin typeface="Comic Sans MS" panose="030F0702030302020204" pitchFamily="66" charset="0"/>
              </a:rPr>
              <a:t>eg</a:t>
            </a:r>
            <a:r>
              <a:rPr lang="en-GB" sz="2000" dirty="0">
                <a:latin typeface="Comic Sans MS" panose="030F0702030302020204" pitchFamily="66" charset="0"/>
              </a:rPr>
              <a:t> </a:t>
            </a:r>
            <a:r>
              <a:rPr lang="en-GB" sz="2000" dirty="0" smtClean="0">
                <a:latin typeface="Comic Sans MS" panose="030F0702030302020204" pitchFamily="66" charset="0"/>
              </a:rPr>
              <a:t>Lego Therapy, phonics, </a:t>
            </a:r>
            <a:r>
              <a:rPr lang="en-GB" sz="2000" dirty="0">
                <a:latin typeface="Comic Sans MS" panose="030F0702030302020204" pitchFamily="66" charset="0"/>
              </a:rPr>
              <a:t>precision teaching, </a:t>
            </a:r>
            <a:r>
              <a:rPr lang="en-GB" sz="2000" dirty="0" smtClean="0">
                <a:latin typeface="Comic Sans MS" panose="030F0702030302020204" pitchFamily="66" charset="0"/>
              </a:rPr>
              <a:t>Words First, Power of 2 </a:t>
            </a:r>
            <a:r>
              <a:rPr lang="en-GB" sz="2000" dirty="0">
                <a:latin typeface="Comic Sans MS" panose="030F0702030302020204" pitchFamily="66" charset="0"/>
              </a:rPr>
              <a:t>etc.</a:t>
            </a:r>
          </a:p>
          <a:p>
            <a:pPr marL="285750" indent="-285750">
              <a:buFont typeface="Arial" panose="020B0604020202020204" pitchFamily="34" charset="0"/>
              <a:buChar char="•"/>
              <a:defRPr/>
            </a:pPr>
            <a:r>
              <a:rPr lang="en-GB" sz="2000" dirty="0">
                <a:latin typeface="Comic Sans MS" panose="030F0702030302020204" pitchFamily="66" charset="0"/>
              </a:rPr>
              <a:t>All trips, visits are risk assessed taking SEND needs into account.</a:t>
            </a:r>
          </a:p>
          <a:p>
            <a:pPr marL="285750" indent="-285750">
              <a:buFont typeface="Arial" panose="020B0604020202020204" pitchFamily="34" charset="0"/>
              <a:buChar char="•"/>
              <a:defRPr/>
            </a:pPr>
            <a:r>
              <a:rPr lang="en-GB" sz="2000" dirty="0">
                <a:latin typeface="Comic Sans MS" panose="030F0702030302020204" pitchFamily="66" charset="0"/>
              </a:rPr>
              <a:t>After school and enrichment activities are totally inclusive for all children.</a:t>
            </a:r>
          </a:p>
          <a:p>
            <a:pPr marL="285750" indent="-285750">
              <a:buFont typeface="Arial" panose="020B0604020202020204" pitchFamily="34" charset="0"/>
              <a:buChar char="•"/>
              <a:defRPr/>
            </a:pPr>
            <a:r>
              <a:rPr lang="en-GB" sz="2000" dirty="0">
                <a:latin typeface="Comic Sans MS" panose="030F0702030302020204" pitchFamily="66" charset="0"/>
              </a:rPr>
              <a:t>Parents can contact Mrs </a:t>
            </a:r>
            <a:r>
              <a:rPr lang="en-GB" sz="2000" dirty="0" smtClean="0">
                <a:latin typeface="Comic Sans MS" panose="030F0702030302020204" pitchFamily="66" charset="0"/>
              </a:rPr>
              <a:t>Amanda Cornwall (Headteacher) </a:t>
            </a:r>
            <a:r>
              <a:rPr lang="en-GB" sz="2000" dirty="0">
                <a:latin typeface="Comic Sans MS" panose="030F0702030302020204" pitchFamily="66" charset="0"/>
              </a:rPr>
              <a:t>if they wish to discuss any specific adaptations. </a:t>
            </a:r>
          </a:p>
        </p:txBody>
      </p:sp>
    </p:spTree>
    <p:extLst>
      <p:ext uri="{BB962C8B-B14F-4D97-AF65-F5344CB8AC3E}">
        <p14:creationId xmlns:p14="http://schemas.microsoft.com/office/powerpoint/2010/main" val="1841589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omic Sans MS" panose="030F0702030302020204" pitchFamily="66" charset="0"/>
              </a:rPr>
              <a:t>Transition</a:t>
            </a:r>
            <a:endParaRPr lang="en-GB" b="1" u="sng" dirty="0">
              <a:latin typeface="Comic Sans MS" panose="030F0702030302020204" pitchFamily="66" charset="0"/>
            </a:endParaRPr>
          </a:p>
        </p:txBody>
      </p:sp>
      <p:sp>
        <p:nvSpPr>
          <p:cNvPr id="3" name="Content Placeholder 2"/>
          <p:cNvSpPr>
            <a:spLocks noGrp="1"/>
          </p:cNvSpPr>
          <p:nvPr>
            <p:ph idx="1"/>
          </p:nvPr>
        </p:nvSpPr>
        <p:spPr/>
        <p:txBody>
          <a:bodyPr>
            <a:normAutofit fontScale="92500" lnSpcReduction="10000"/>
          </a:bodyPr>
          <a:lstStyle/>
          <a:p>
            <a:pPr lvl="1">
              <a:spcBef>
                <a:spcPct val="0"/>
              </a:spcBef>
              <a:buNone/>
              <a:defRPr/>
            </a:pPr>
            <a:r>
              <a:rPr lang="en-GB" altLang="en-US" sz="1800" b="1" u="sng" dirty="0">
                <a:latin typeface="Comic Sans MS" panose="030F0702030302020204" pitchFamily="66" charset="0"/>
              </a:rPr>
              <a:t>Transition within classes/key stages</a:t>
            </a:r>
            <a:r>
              <a:rPr lang="en-GB" altLang="en-US" sz="1800" b="1" u="sng" dirty="0" smtClean="0">
                <a:latin typeface="Comic Sans MS" panose="030F0702030302020204" pitchFamily="66" charset="0"/>
              </a:rPr>
              <a:t>:</a:t>
            </a:r>
          </a:p>
          <a:p>
            <a:pPr lvl="1">
              <a:spcBef>
                <a:spcPct val="0"/>
              </a:spcBef>
              <a:buNone/>
              <a:defRPr/>
            </a:pPr>
            <a:endParaRPr lang="en-GB" altLang="en-US" sz="1800" b="1" u="sng" dirty="0">
              <a:latin typeface="Comic Sans MS" panose="030F0702030302020204" pitchFamily="66" charset="0"/>
            </a:endParaRPr>
          </a:p>
          <a:p>
            <a:pPr lvl="1">
              <a:spcBef>
                <a:spcPct val="0"/>
              </a:spcBef>
              <a:buNone/>
              <a:defRPr/>
            </a:pPr>
            <a:r>
              <a:rPr lang="en-GB" altLang="en-US" sz="1800" dirty="0">
                <a:latin typeface="Comic Sans MS" panose="030F0702030302020204" pitchFamily="66" charset="0"/>
              </a:rPr>
              <a:t>Class teachers meet with each other to hand over all information regarding SEND </a:t>
            </a:r>
            <a:r>
              <a:rPr lang="en-GB" altLang="en-US" sz="1800" dirty="0" smtClean="0">
                <a:latin typeface="Comic Sans MS" panose="030F0702030302020204" pitchFamily="66" charset="0"/>
              </a:rPr>
              <a:t>pupils before </a:t>
            </a:r>
            <a:r>
              <a:rPr lang="en-GB" altLang="en-US" sz="1800" dirty="0">
                <a:latin typeface="Comic Sans MS" panose="030F0702030302020204" pitchFamily="66" charset="0"/>
              </a:rPr>
              <a:t>the start of the academic year so that they are fully prepared for the child coming into their class. Where needed, SEND children will be given the opportunity for enhanced transition. A familiar adult may accompany them for a short period to ensure transition goes smoothly. </a:t>
            </a:r>
            <a:r>
              <a:rPr lang="en-GB" altLang="en-US" sz="1800" dirty="0" smtClean="0">
                <a:latin typeface="Comic Sans MS" panose="030F0702030302020204" pitchFamily="66" charset="0"/>
              </a:rPr>
              <a:t>Transition books are made and shared with children and their families.</a:t>
            </a:r>
            <a:endParaRPr lang="en-GB" altLang="en-US" sz="1800" dirty="0">
              <a:latin typeface="Comic Sans MS" panose="030F0702030302020204" pitchFamily="66" charset="0"/>
            </a:endParaRPr>
          </a:p>
          <a:p>
            <a:pPr lvl="1">
              <a:spcBef>
                <a:spcPct val="0"/>
              </a:spcBef>
              <a:buNone/>
              <a:defRPr/>
            </a:pPr>
            <a:endParaRPr lang="en-GB" altLang="en-US" sz="1800" dirty="0">
              <a:latin typeface="Comic Sans MS" panose="030F0702030302020204" pitchFamily="66" charset="0"/>
            </a:endParaRPr>
          </a:p>
          <a:p>
            <a:pPr lvl="1">
              <a:spcBef>
                <a:spcPct val="0"/>
              </a:spcBef>
              <a:buNone/>
              <a:defRPr/>
            </a:pPr>
            <a:r>
              <a:rPr lang="en-GB" altLang="en-US" sz="1800" b="1" u="sng" dirty="0">
                <a:latin typeface="Comic Sans MS" panose="030F0702030302020204" pitchFamily="66" charset="0"/>
              </a:rPr>
              <a:t>Transition to Secondary settings</a:t>
            </a:r>
            <a:r>
              <a:rPr lang="en-GB" altLang="en-US" sz="1800" b="1" u="sng" dirty="0" smtClean="0">
                <a:latin typeface="Comic Sans MS" panose="030F0702030302020204" pitchFamily="66" charset="0"/>
              </a:rPr>
              <a:t>:</a:t>
            </a:r>
          </a:p>
          <a:p>
            <a:pPr lvl="1">
              <a:spcBef>
                <a:spcPct val="0"/>
              </a:spcBef>
              <a:buNone/>
              <a:defRPr/>
            </a:pPr>
            <a:endParaRPr lang="en-GB" altLang="en-US" sz="1800" b="1" u="sng" dirty="0">
              <a:latin typeface="Comic Sans MS" panose="030F0702030302020204" pitchFamily="66" charset="0"/>
            </a:endParaRPr>
          </a:p>
          <a:p>
            <a:pPr lvl="1">
              <a:spcBef>
                <a:spcPct val="0"/>
              </a:spcBef>
              <a:buNone/>
              <a:defRPr/>
            </a:pPr>
            <a:r>
              <a:rPr lang="en-GB" altLang="en-US" sz="1800" dirty="0">
                <a:latin typeface="Comic Sans MS" panose="030F0702030302020204" pitchFamily="66" charset="0"/>
              </a:rPr>
              <a:t>The majority of pupils who attend St. </a:t>
            </a:r>
            <a:r>
              <a:rPr lang="en-GB" altLang="en-US" sz="1800" dirty="0" smtClean="0">
                <a:latin typeface="Comic Sans MS" panose="030F0702030302020204" pitchFamily="66" charset="0"/>
              </a:rPr>
              <a:t>Andrew’s </a:t>
            </a:r>
            <a:r>
              <a:rPr lang="en-GB" altLang="en-US" sz="1800" dirty="0">
                <a:latin typeface="Comic Sans MS" panose="030F0702030302020204" pitchFamily="66" charset="0"/>
              </a:rPr>
              <a:t>School transfer to </a:t>
            </a:r>
            <a:r>
              <a:rPr lang="en-GB" altLang="en-US" sz="1800" dirty="0" smtClean="0">
                <a:latin typeface="Comic Sans MS" panose="030F0702030302020204" pitchFamily="66" charset="0"/>
              </a:rPr>
              <a:t>Glossopdale School or St Philip Howard Catholic Voluntary Academy.  </a:t>
            </a:r>
            <a:r>
              <a:rPr lang="en-GB" altLang="en-US" sz="1800" dirty="0">
                <a:latin typeface="Comic Sans MS" panose="030F0702030302020204" pitchFamily="66" charset="0"/>
              </a:rPr>
              <a:t>Where necessary, provisional recommendations will be made at a review meeting when the child is in Y5/Y6 so that parents can consider options at the same time as other parents.  The Annual Review recommendations, parents’ views and the response to consultation by the LA with the schools concerned will be in place before the transfer.  The SENDCO of the receiving school will be invited to attend the review meeting.  During the term prior to transfer, liaison will take place between the pupil’s Y6 class teacher and both SENDCOs to enable a smooth transfer to the Secondary School to take place</a:t>
            </a:r>
            <a:r>
              <a:rPr lang="en-GB" altLang="en-US" sz="1800" dirty="0" smtClean="0">
                <a:latin typeface="Comic Sans MS" panose="030F0702030302020204" pitchFamily="66" charset="0"/>
              </a:rPr>
              <a:t>. </a:t>
            </a:r>
            <a:r>
              <a:rPr lang="en-GB" altLang="en-US" sz="1800" dirty="0">
                <a:latin typeface="Comic Sans MS" panose="030F0702030302020204" pitchFamily="66" charset="0"/>
              </a:rPr>
              <a:t>Where needed, SEND children will be given the opportunity for enhanced transition. </a:t>
            </a:r>
          </a:p>
          <a:p>
            <a:endParaRPr lang="en-GB" dirty="0"/>
          </a:p>
        </p:txBody>
      </p:sp>
    </p:spTree>
    <p:extLst>
      <p:ext uri="{BB962C8B-B14F-4D97-AF65-F5344CB8AC3E}">
        <p14:creationId xmlns:p14="http://schemas.microsoft.com/office/powerpoint/2010/main" val="8388149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latin typeface="Comic Sans MS" panose="030F0702030302020204" pitchFamily="66" charset="0"/>
              </a:rPr>
              <a:t>Governing Body</a:t>
            </a:r>
            <a:endParaRPr lang="en-GB" b="1" u="sng" dirty="0">
              <a:latin typeface="Comic Sans MS" panose="030F0702030302020204" pitchFamily="66" charset="0"/>
            </a:endParaRPr>
          </a:p>
        </p:txBody>
      </p:sp>
      <p:sp>
        <p:nvSpPr>
          <p:cNvPr id="3" name="Content Placeholder 2"/>
          <p:cNvSpPr>
            <a:spLocks noGrp="1"/>
          </p:cNvSpPr>
          <p:nvPr>
            <p:ph idx="1"/>
          </p:nvPr>
        </p:nvSpPr>
        <p:spPr/>
        <p:txBody>
          <a:bodyPr>
            <a:normAutofit fontScale="77500" lnSpcReduction="20000"/>
          </a:bodyPr>
          <a:lstStyle/>
          <a:p>
            <a:pPr>
              <a:defRPr/>
            </a:pPr>
            <a:r>
              <a:rPr lang="en-GB" altLang="en-US" dirty="0">
                <a:solidFill>
                  <a:srgbClr val="000000"/>
                </a:solidFill>
                <a:latin typeface="Comic Sans MS" panose="030F0702030302020204" pitchFamily="66" charset="0"/>
              </a:rPr>
              <a:t>The Governing Body is responsible for using data to support decisions on how funding is allocated.</a:t>
            </a:r>
          </a:p>
          <a:p>
            <a:pPr>
              <a:defRPr/>
            </a:pPr>
            <a:r>
              <a:rPr lang="en-GB" altLang="en-US" dirty="0">
                <a:solidFill>
                  <a:srgbClr val="000000"/>
                </a:solidFill>
                <a:latin typeface="Comic Sans MS" panose="030F0702030302020204" pitchFamily="66" charset="0"/>
              </a:rPr>
              <a:t>The Governing Body works closely with the Senior Leadership Team and the </a:t>
            </a:r>
            <a:r>
              <a:rPr lang="en-GB" altLang="en-US" dirty="0" err="1">
                <a:solidFill>
                  <a:srgbClr val="000000"/>
                </a:solidFill>
                <a:latin typeface="Comic Sans MS" panose="030F0702030302020204" pitchFamily="66" charset="0"/>
              </a:rPr>
              <a:t>SENDCo</a:t>
            </a:r>
            <a:r>
              <a:rPr lang="en-GB" altLang="en-US" dirty="0">
                <a:solidFill>
                  <a:srgbClr val="000000"/>
                </a:solidFill>
                <a:latin typeface="Comic Sans MS" panose="030F0702030302020204" pitchFamily="66" charset="0"/>
              </a:rPr>
              <a:t> to monitor the progress of children with SEND and the impact of provision.</a:t>
            </a:r>
          </a:p>
          <a:p>
            <a:pPr>
              <a:defRPr/>
            </a:pPr>
            <a:r>
              <a:rPr lang="en-GB" altLang="en-US" dirty="0">
                <a:solidFill>
                  <a:srgbClr val="000000"/>
                </a:solidFill>
                <a:latin typeface="Comic Sans MS" panose="030F0702030302020204" pitchFamily="66" charset="0"/>
              </a:rPr>
              <a:t>The Governing Body </a:t>
            </a:r>
            <a:r>
              <a:rPr lang="en-GB" altLang="en-US" dirty="0" smtClean="0">
                <a:solidFill>
                  <a:srgbClr val="000000"/>
                </a:solidFill>
                <a:latin typeface="Comic Sans MS" panose="030F0702030302020204" pitchFamily="66" charset="0"/>
              </a:rPr>
              <a:t>approves the commission of </a:t>
            </a:r>
            <a:r>
              <a:rPr lang="en-GB" altLang="en-US" dirty="0">
                <a:solidFill>
                  <a:srgbClr val="000000"/>
                </a:solidFill>
                <a:latin typeface="Comic Sans MS" panose="030F0702030302020204" pitchFamily="66" charset="0"/>
              </a:rPr>
              <a:t>services to support pupils with SEND from the local authority, health and other professionals and voluntary services, </a:t>
            </a:r>
            <a:r>
              <a:rPr lang="en-GB" altLang="en-US" dirty="0" err="1">
                <a:solidFill>
                  <a:srgbClr val="000000"/>
                </a:solidFill>
                <a:latin typeface="Comic Sans MS" panose="030F0702030302020204" pitchFamily="66" charset="0"/>
              </a:rPr>
              <a:t>eg</a:t>
            </a:r>
            <a:r>
              <a:rPr lang="en-GB" altLang="en-US" dirty="0">
                <a:solidFill>
                  <a:srgbClr val="000000"/>
                </a:solidFill>
                <a:latin typeface="Comic Sans MS" panose="030F0702030302020204" pitchFamily="66" charset="0"/>
              </a:rPr>
              <a:t>. Educational Psychology Service, Speech and Language Service.</a:t>
            </a:r>
          </a:p>
          <a:p>
            <a:pPr>
              <a:defRPr/>
            </a:pPr>
            <a:r>
              <a:rPr lang="en-GB" altLang="en-US" dirty="0" smtClean="0">
                <a:solidFill>
                  <a:srgbClr val="000000"/>
                </a:solidFill>
                <a:latin typeface="Comic Sans MS" panose="030F0702030302020204" pitchFamily="66" charset="0"/>
              </a:rPr>
              <a:t>Mr </a:t>
            </a:r>
            <a:r>
              <a:rPr lang="en-GB" altLang="en-US" dirty="0" smtClean="0">
                <a:solidFill>
                  <a:srgbClr val="000000"/>
                </a:solidFill>
                <a:latin typeface="Comic Sans MS" panose="030F0702030302020204" pitchFamily="66" charset="0"/>
              </a:rPr>
              <a:t>Bruce </a:t>
            </a:r>
            <a:r>
              <a:rPr lang="en-GB" altLang="en-US" smtClean="0">
                <a:solidFill>
                  <a:srgbClr val="000000"/>
                </a:solidFill>
                <a:latin typeface="Comic Sans MS" panose="030F0702030302020204" pitchFamily="66" charset="0"/>
              </a:rPr>
              <a:t>Levitan</a:t>
            </a:r>
            <a:r>
              <a:rPr lang="en-GB" altLang="en-US" smtClean="0">
                <a:solidFill>
                  <a:srgbClr val="000000"/>
                </a:solidFill>
                <a:latin typeface="Comic Sans MS" panose="030F0702030302020204" pitchFamily="66" charset="0"/>
              </a:rPr>
              <a:t> </a:t>
            </a:r>
            <a:r>
              <a:rPr lang="en-GB" altLang="en-US" dirty="0">
                <a:solidFill>
                  <a:srgbClr val="000000"/>
                </a:solidFill>
                <a:latin typeface="Comic Sans MS" panose="030F0702030302020204" pitchFamily="66" charset="0"/>
              </a:rPr>
              <a:t>is the Governor responsible for SEND. H</a:t>
            </a:r>
            <a:r>
              <a:rPr lang="en-GB" altLang="en-US" dirty="0" smtClean="0">
                <a:solidFill>
                  <a:srgbClr val="000000"/>
                </a:solidFill>
                <a:latin typeface="Comic Sans MS" panose="030F0702030302020204" pitchFamily="66" charset="0"/>
              </a:rPr>
              <a:t>e </a:t>
            </a:r>
            <a:r>
              <a:rPr lang="en-GB" altLang="en-US" dirty="0">
                <a:solidFill>
                  <a:srgbClr val="000000"/>
                </a:solidFill>
                <a:latin typeface="Comic Sans MS" panose="030F0702030302020204" pitchFamily="66" charset="0"/>
              </a:rPr>
              <a:t>can be contacted via the school.</a:t>
            </a:r>
          </a:p>
          <a:p>
            <a:pPr>
              <a:defRPr/>
            </a:pPr>
            <a:r>
              <a:rPr lang="en-GB" altLang="en-US" dirty="0">
                <a:solidFill>
                  <a:srgbClr val="000000"/>
                </a:solidFill>
                <a:latin typeface="Comic Sans MS" panose="030F0702030302020204" pitchFamily="66" charset="0"/>
              </a:rPr>
              <a:t>Any concerns about SEND provision should be raised initially with the class teacher or the </a:t>
            </a:r>
            <a:r>
              <a:rPr lang="en-GB" altLang="en-US" dirty="0" err="1">
                <a:solidFill>
                  <a:srgbClr val="000000"/>
                </a:solidFill>
                <a:latin typeface="Comic Sans MS" panose="030F0702030302020204" pitchFamily="66" charset="0"/>
              </a:rPr>
              <a:t>SENDCo</a:t>
            </a:r>
            <a:r>
              <a:rPr lang="en-GB" altLang="en-US" dirty="0">
                <a:solidFill>
                  <a:srgbClr val="000000"/>
                </a:solidFill>
                <a:latin typeface="Comic Sans MS" panose="030F0702030302020204" pitchFamily="66" charset="0"/>
              </a:rPr>
              <a:t>. Should there be further difficulties parents/carers should contact the Head Teacher or follow the school complaints procedure (available on the school website). </a:t>
            </a:r>
          </a:p>
          <a:p>
            <a:endParaRPr lang="en-GB" dirty="0"/>
          </a:p>
        </p:txBody>
      </p:sp>
    </p:spTree>
    <p:extLst>
      <p:ext uri="{BB962C8B-B14F-4D97-AF65-F5344CB8AC3E}">
        <p14:creationId xmlns:p14="http://schemas.microsoft.com/office/powerpoint/2010/main" val="14122532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136</TotalTime>
  <Words>2168</Words>
  <Application>Microsoft Office PowerPoint</Application>
  <PresentationFormat>Widescreen</PresentationFormat>
  <Paragraphs>203</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ＭＳ Ｐゴシック</vt:lpstr>
      <vt:lpstr>Arial</vt:lpstr>
      <vt:lpstr>Arial Black</vt:lpstr>
      <vt:lpstr>Calibri</vt:lpstr>
      <vt:lpstr>Calibri Light</vt:lpstr>
      <vt:lpstr>Comic Sans MS</vt:lpstr>
      <vt:lpstr>Wingdings</vt:lpstr>
      <vt:lpstr>Office Theme</vt:lpstr>
      <vt:lpstr>St Andrew’s CE Junior School</vt:lpstr>
      <vt:lpstr>PowerPoint Presentation</vt:lpstr>
      <vt:lpstr>St Andrew’s Core Offer</vt:lpstr>
      <vt:lpstr>PowerPoint Presentation</vt:lpstr>
      <vt:lpstr>PowerPoint Presentation</vt:lpstr>
      <vt:lpstr>PowerPoint Presentation</vt:lpstr>
      <vt:lpstr>Communication and Interaction</vt:lpstr>
      <vt:lpstr>Cognition and Learning</vt:lpstr>
      <vt:lpstr>Social, Emotional and Mental Health Difficulties</vt:lpstr>
      <vt:lpstr>Sensory and Physical Needs</vt:lpstr>
      <vt:lpstr>The Review Process</vt:lpstr>
      <vt:lpstr>PowerPoint Presentation</vt:lpstr>
      <vt:lpstr>Transition</vt:lpstr>
      <vt:lpstr>Governing Body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McClelland</dc:creator>
  <cp:lastModifiedBy>Emma Burney</cp:lastModifiedBy>
  <cp:revision>14</cp:revision>
  <dcterms:created xsi:type="dcterms:W3CDTF">2021-03-11T16:40:44Z</dcterms:created>
  <dcterms:modified xsi:type="dcterms:W3CDTF">2021-06-17T13:25:49Z</dcterms:modified>
</cp:coreProperties>
</file>